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handoutMasterIdLst>
    <p:handoutMasterId r:id="rId31"/>
  </p:handoutMasterIdLst>
  <p:sldIdLst>
    <p:sldId id="256" r:id="rId2"/>
    <p:sldId id="258" r:id="rId3"/>
    <p:sldId id="284" r:id="rId4"/>
    <p:sldId id="278" r:id="rId5"/>
    <p:sldId id="285" r:id="rId6"/>
    <p:sldId id="279" r:id="rId7"/>
    <p:sldId id="281" r:id="rId8"/>
    <p:sldId id="287" r:id="rId9"/>
    <p:sldId id="263" r:id="rId10"/>
    <p:sldId id="290" r:id="rId11"/>
    <p:sldId id="288" r:id="rId12"/>
    <p:sldId id="289" r:id="rId13"/>
    <p:sldId id="291" r:id="rId14"/>
    <p:sldId id="283" r:id="rId15"/>
    <p:sldId id="265" r:id="rId16"/>
    <p:sldId id="292" r:id="rId17"/>
    <p:sldId id="266" r:id="rId18"/>
    <p:sldId id="293" r:id="rId19"/>
    <p:sldId id="294" r:id="rId20"/>
    <p:sldId id="295" r:id="rId21"/>
    <p:sldId id="296" r:id="rId22"/>
    <p:sldId id="298" r:id="rId23"/>
    <p:sldId id="301" r:id="rId24"/>
    <p:sldId id="302" r:id="rId25"/>
    <p:sldId id="300" r:id="rId26"/>
    <p:sldId id="264" r:id="rId27"/>
    <p:sldId id="297" r:id="rId28"/>
    <p:sldId id="261" r:id="rId2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ferSingleView="1">
    <p:restoredLeft sz="13235" autoAdjust="0"/>
    <p:restoredTop sz="94660"/>
  </p:normalViewPr>
  <p:slideViewPr>
    <p:cSldViewPr>
      <p:cViewPr varScale="1">
        <p:scale>
          <a:sx n="93" d="100"/>
          <a:sy n="93" d="100"/>
        </p:scale>
        <p:origin x="160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68EE7B0A-17E4-4799-8ABC-B5E372A1CE80}" type="datetimeFigureOut">
              <a:rPr lang="en-US" smtClean="0"/>
              <a:t>11/18/2015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r>
              <a:rPr lang="en-US" smtClean="0"/>
              <a:t>F.S.</a:t>
            </a: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2F331462-27F6-4CC2-936B-47664FD0C2E2}" type="slidenum">
              <a:rPr lang="en-US" smtClean="0"/>
              <a:t>‹#›</a:t>
            </a:fld>
            <a:endParaRPr lang="en-US"/>
          </a:p>
        </p:txBody>
      </p:sp>
    </p:spTree>
    <p:extLst>
      <p:ext uri="{BB962C8B-B14F-4D97-AF65-F5344CB8AC3E}">
        <p14:creationId xmlns:p14="http://schemas.microsoft.com/office/powerpoint/2010/main" val="154482880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18/11/2015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r>
              <a:rPr lang="en-GB" smtClean="0"/>
              <a:t>F.S.</a:t>
            </a:r>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2497255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4100907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2195253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1069695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13</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29499569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9940481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814486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16</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3284993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36802581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18</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13581709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2056321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30962227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21</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8150095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22</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28484485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1052054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19320488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25</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39705643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26</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34389982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27</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29339410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GB" smtClean="0"/>
              <a:t>F.S.</a:t>
            </a:r>
            <a:endParaRPr lang="en-GB"/>
          </a:p>
        </p:txBody>
      </p:sp>
      <p:sp>
        <p:nvSpPr>
          <p:cNvPr id="5" name="Slide Number Placeholder 4"/>
          <p:cNvSpPr>
            <a:spLocks noGrp="1"/>
          </p:cNvSpPr>
          <p:nvPr>
            <p:ph type="sldNum" sz="quarter" idx="11"/>
          </p:nvPr>
        </p:nvSpPr>
        <p:spPr/>
        <p:txBody>
          <a:bodyPr/>
          <a:lstStyle/>
          <a:p>
            <a:fld id="{2D1D362D-D470-4E36-ADE3-B4B444D500B5}" type="slidenum">
              <a:rPr lang="en-GB" smtClean="0"/>
              <a:t>28</a:t>
            </a:fld>
            <a:endParaRPr lang="en-GB"/>
          </a:p>
        </p:txBody>
      </p:sp>
    </p:spTree>
    <p:extLst>
      <p:ext uri="{BB962C8B-B14F-4D97-AF65-F5344CB8AC3E}">
        <p14:creationId xmlns:p14="http://schemas.microsoft.com/office/powerpoint/2010/main" val="1627714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14235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1559776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805612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3379331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2854883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8</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1820282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3136526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99A8BBD-1E39-42DD-BC65-2075C6380AE0}" type="datetime1">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F851B55-5F15-4DF4-8D67-11004A4F1B88}" type="datetime1">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241D298-85F9-4734-88C1-85746FD49AC9}" type="datetime1">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85CAF7-AED3-4E92-A576-0C9B466A2A59}" type="datetime1">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A60A5B-2068-43AB-AD06-320B2EBCE79F}" type="datetime1">
              <a:rPr lang="en-GB" smtClean="0"/>
              <a:t>18/11/2015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E1015A7-537D-4024-8D34-86E51841AF67}" type="datetime1">
              <a:rPr lang="en-GB" smtClean="0"/>
              <a:t>18/11/2015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0D52DD3-A55F-4AA9-A70F-CF0763E8E789}" type="datetime1">
              <a:rPr lang="en-GB" smtClean="0"/>
              <a:t>18/11/2015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BA98089-0B26-4867-8C68-DAB7FB63A916}" type="datetime1">
              <a:rPr lang="en-GB" smtClean="0"/>
              <a:t>18/11/2015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B2B4B-647B-4896-91D6-793F5D1F3B86}" type="datetime1">
              <a:rPr lang="en-GB" smtClean="0"/>
              <a:t>18/11/2015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C74EE4-8B2E-40B5-B20E-FC048F14A13D}" type="datetime1">
              <a:rPr lang="en-GB" smtClean="0"/>
              <a:t>18/11/2015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20BCED-C5EA-4E0C-B11D-B79EF0A2D040}" type="datetime1">
              <a:rPr lang="en-GB" smtClean="0"/>
              <a:t>18/11/2015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E2BCAD-4A4F-4485-9415-36F7370E76AD}" type="datetime1">
              <a:rPr lang="en-GB" smtClean="0"/>
              <a:t>18/11/2015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1469" y="764704"/>
            <a:ext cx="7772400" cy="1470025"/>
          </a:xfrm>
        </p:spPr>
        <p:txBody>
          <a:bodyPr>
            <a:normAutofit/>
          </a:bodyPr>
          <a:lstStyle/>
          <a:p>
            <a:pPr rtl="1"/>
            <a:r>
              <a:rPr lang="ar-KW" sz="3600" b="1" dirty="0" smtClean="0">
                <a:solidFill>
                  <a:srgbClr val="8C8A26"/>
                </a:solidFill>
                <a:cs typeface="mohammad bold art 1" pitchFamily="2" charset="-78"/>
              </a:rPr>
              <a:t>ورشـــــة عمــــل</a:t>
            </a:r>
            <a:r>
              <a:rPr lang="en-US" sz="4800" b="1" dirty="0" smtClean="0">
                <a:solidFill>
                  <a:srgbClr val="8C8A26"/>
                </a:solidFill>
              </a:rPr>
              <a:t/>
            </a:r>
            <a:br>
              <a:rPr lang="en-US" sz="4800" b="1" dirty="0" smtClean="0">
                <a:solidFill>
                  <a:srgbClr val="8C8A26"/>
                </a:solidFill>
              </a:rPr>
            </a:br>
            <a:endParaRPr lang="en-GB" sz="4800" dirty="0"/>
          </a:p>
        </p:txBody>
      </p:sp>
      <p:pic>
        <p:nvPicPr>
          <p:cNvPr id="6" name="Picture 5" descr="Picture 3.png"/>
          <p:cNvPicPr>
            <a:picLocks noChangeAspect="1"/>
          </p:cNvPicPr>
          <p:nvPr/>
        </p:nvPicPr>
        <p:blipFill rotWithShape="1">
          <a:blip r:embed="rId3" cstate="print"/>
          <a:srcRect r="75690"/>
          <a:stretch/>
        </p:blipFill>
        <p:spPr>
          <a:xfrm>
            <a:off x="1" y="0"/>
            <a:ext cx="1979711" cy="6858000"/>
          </a:xfrm>
          <a:prstGeom prst="rect">
            <a:avLst/>
          </a:prstGeom>
          <a:ln w="28575">
            <a:noFill/>
          </a:ln>
        </p:spPr>
      </p:pic>
      <p:sp>
        <p:nvSpPr>
          <p:cNvPr id="8" name="Subtitle 2"/>
          <p:cNvSpPr txBox="1">
            <a:spLocks/>
          </p:cNvSpPr>
          <p:nvPr/>
        </p:nvSpPr>
        <p:spPr>
          <a:xfrm>
            <a:off x="1359219" y="1340768"/>
            <a:ext cx="7677277" cy="4896544"/>
          </a:xfrm>
          <a:prstGeom prst="rect">
            <a:avLst/>
          </a:prstGeom>
        </p:spPr>
        <p:txBody>
          <a:bodyPr vert="horz" lIns="91440" tIns="45720" rIns="91440" bIns="45720" rtlCol="0">
            <a:normAutofit fontScale="70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rtl="1"/>
            <a:endParaRPr lang="ar-KW" sz="600" b="1" dirty="0" smtClean="0">
              <a:solidFill>
                <a:srgbClr val="1F497D"/>
              </a:solidFill>
              <a:cs typeface="mohammad bold art 1" pitchFamily="2" charset="-78"/>
            </a:endParaRPr>
          </a:p>
          <a:p>
            <a:pPr rtl="1"/>
            <a:r>
              <a:rPr lang="ar-KW" sz="6100" b="1" dirty="0" smtClean="0">
                <a:solidFill>
                  <a:srgbClr val="1F497D"/>
                </a:solidFill>
                <a:cs typeface="mohammad bold art 1" pitchFamily="2" charset="-78"/>
              </a:rPr>
              <a:t>نسبة </a:t>
            </a:r>
            <a:r>
              <a:rPr lang="ar-KW" sz="6100" b="1" dirty="0" smtClean="0">
                <a:solidFill>
                  <a:srgbClr val="1F497D"/>
                </a:solidFill>
                <a:cs typeface="mohammad bold art 1" pitchFamily="2" charset="-78"/>
              </a:rPr>
              <a:t>البيع أو الشراء</a:t>
            </a:r>
          </a:p>
          <a:p>
            <a:pPr rtl="1"/>
            <a:r>
              <a:rPr lang="ar-KW" sz="6100" b="1" dirty="0" smtClean="0">
                <a:solidFill>
                  <a:srgbClr val="1F497D"/>
                </a:solidFill>
                <a:cs typeface="mohammad bold art 1" pitchFamily="2" charset="-78"/>
              </a:rPr>
              <a:t> المسموح بها للمسيطر على أسهم شركة مدرجة</a:t>
            </a:r>
          </a:p>
          <a:p>
            <a:pPr rtl="1"/>
            <a:endParaRPr lang="ar-KW" sz="2200" b="1" dirty="0" smtClean="0">
              <a:solidFill>
                <a:srgbClr val="1F497D"/>
              </a:solidFill>
              <a:cs typeface="mohammad bold art 1" pitchFamily="2" charset="-78"/>
            </a:endParaRPr>
          </a:p>
          <a:p>
            <a:pPr rtl="1"/>
            <a:endParaRPr lang="ar-KW" sz="2200" b="1" dirty="0" smtClean="0">
              <a:solidFill>
                <a:srgbClr val="1F497D"/>
              </a:solidFill>
              <a:cs typeface="mohammad bold art 1" pitchFamily="2" charset="-78"/>
            </a:endParaRPr>
          </a:p>
          <a:p>
            <a:pPr rtl="1"/>
            <a:endParaRPr lang="ar-KW" sz="1700" b="1" dirty="0" smtClean="0">
              <a:solidFill>
                <a:srgbClr val="1F497D"/>
              </a:solidFill>
              <a:cs typeface="mohammad bold art 1" pitchFamily="2" charset="-78"/>
            </a:endParaRPr>
          </a:p>
          <a:p>
            <a:pPr rtl="1"/>
            <a:r>
              <a:rPr lang="ar-KW" sz="3600" b="1" dirty="0" smtClean="0">
                <a:solidFill>
                  <a:srgbClr val="1F497D"/>
                </a:solidFill>
                <a:cs typeface="mohammad bold art 1" pitchFamily="2" charset="-78"/>
              </a:rPr>
              <a:t>الكتاب التاسع «الاندماج والاستحواذ» </a:t>
            </a:r>
          </a:p>
          <a:p>
            <a:pPr rtl="1"/>
            <a:r>
              <a:rPr lang="ar-KW" sz="3600" b="1" dirty="0" smtClean="0">
                <a:solidFill>
                  <a:srgbClr val="1F497D"/>
                </a:solidFill>
                <a:cs typeface="mohammad bold art 1" pitchFamily="2" charset="-78"/>
              </a:rPr>
              <a:t>من اللائحة التنفيذية للقانون رقم 7 لسنة 2010 وتعديلاته</a:t>
            </a:r>
          </a:p>
          <a:p>
            <a:pPr rtl="1"/>
            <a:endParaRPr lang="ar-KW" sz="4800" b="1" dirty="0" smtClean="0">
              <a:solidFill>
                <a:srgbClr val="1F497D"/>
              </a:solidFill>
              <a:cs typeface="mohammad bold art 1" pitchFamily="2" charset="-78"/>
            </a:endParaRPr>
          </a:p>
          <a:p>
            <a:pPr rtl="1"/>
            <a:r>
              <a:rPr lang="ar-KW" sz="3600" b="1" dirty="0" smtClean="0">
                <a:solidFill>
                  <a:srgbClr val="1F497D"/>
                </a:solidFill>
                <a:cs typeface="mohammad bold art 1" pitchFamily="2" charset="-78"/>
              </a:rPr>
              <a:t>إدارة الاندماج والاستحواذ</a:t>
            </a:r>
          </a:p>
          <a:p>
            <a:pPr rtl="1"/>
            <a:r>
              <a:rPr lang="ar-KW" sz="2800" b="1" dirty="0" smtClean="0">
                <a:solidFill>
                  <a:srgbClr val="1F497D"/>
                </a:solidFill>
                <a:cs typeface="mohammad bold art 1" pitchFamily="2" charset="-78"/>
              </a:rPr>
              <a:t>06/12/2015</a:t>
            </a:r>
          </a:p>
        </p:txBody>
      </p:sp>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200" b="1" dirty="0" smtClean="0">
                <a:solidFill>
                  <a:srgbClr val="1F497D"/>
                </a:solidFill>
                <a:latin typeface="Calibri" pitchFamily="34" charset="0"/>
                <a:cs typeface="mohammad bold art 1" pitchFamily="2" charset="-78"/>
              </a:rPr>
              <a:t/>
            </a:r>
            <a:br>
              <a:rPr lang="ar-KW" sz="3200" b="1" dirty="0" smtClean="0">
                <a:solidFill>
                  <a:srgbClr val="1F497D"/>
                </a:solidFill>
                <a:latin typeface="Calibri" pitchFamily="34" charset="0"/>
                <a:cs typeface="mohammad bold art 1" pitchFamily="2" charset="-78"/>
              </a:rPr>
            </a:br>
            <a:r>
              <a:rPr lang="ar-KW" sz="3200" b="1" dirty="0" smtClean="0">
                <a:solidFill>
                  <a:srgbClr val="1F497D"/>
                </a:solidFill>
                <a:latin typeface="Calibri" pitchFamily="34" charset="0"/>
                <a:cs typeface="mohammad bold art 1" pitchFamily="2" charset="-78"/>
              </a:rPr>
              <a:t>نسبة </a:t>
            </a:r>
            <a:r>
              <a:rPr lang="ar-KW" sz="3200" b="1" dirty="0">
                <a:solidFill>
                  <a:srgbClr val="1F497D"/>
                </a:solidFill>
                <a:latin typeface="Calibri" pitchFamily="34" charset="0"/>
                <a:cs typeface="mohammad bold art 1" pitchFamily="2" charset="-78"/>
              </a:rPr>
              <a:t>البيع </a:t>
            </a:r>
            <a:r>
              <a:rPr lang="ar-KW" sz="3200" b="1" dirty="0" smtClean="0">
                <a:solidFill>
                  <a:srgbClr val="1F497D"/>
                </a:solidFill>
                <a:latin typeface="Calibri" pitchFamily="34" charset="0"/>
                <a:cs typeface="mohammad bold art 1" pitchFamily="2" charset="-78"/>
              </a:rPr>
              <a:t>أو الشراء </a:t>
            </a:r>
            <a:r>
              <a:rPr lang="ar-KW" sz="3200" b="1" dirty="0">
                <a:solidFill>
                  <a:srgbClr val="1F497D"/>
                </a:solidFill>
                <a:latin typeface="Calibri" pitchFamily="34" charset="0"/>
                <a:cs typeface="mohammad bold art 1" pitchFamily="2" charset="-78"/>
              </a:rPr>
              <a:t>المسموح </a:t>
            </a:r>
            <a:r>
              <a:rPr lang="ar-KW" sz="3200" b="1" dirty="0" smtClean="0">
                <a:solidFill>
                  <a:srgbClr val="1F497D"/>
                </a:solidFill>
                <a:latin typeface="Calibri" pitchFamily="34" charset="0"/>
                <a:cs typeface="mohammad bold art 1" pitchFamily="2" charset="-78"/>
              </a:rPr>
              <a:t>بها</a:t>
            </a:r>
            <a:r>
              <a:rPr lang="ar-KW" sz="2800" b="1" dirty="0">
                <a:solidFill>
                  <a:srgbClr val="FF0000"/>
                </a:solidFill>
                <a:latin typeface="Calibri" pitchFamily="34" charset="0"/>
                <a:cs typeface="mohammad bold art 1" pitchFamily="2" charset="-78"/>
              </a:rPr>
              <a:t> *</a:t>
            </a:r>
            <a:r>
              <a:rPr lang="ar-KW" sz="2800" dirty="0">
                <a:solidFill>
                  <a:schemeClr val="tx2"/>
                </a:solidFill>
                <a:latin typeface="Calibri" pitchFamily="34" charset="0"/>
                <a:cs typeface="mohammad bold art 1" pitchFamily="2" charset="-78"/>
              </a:rPr>
              <a:t/>
            </a:r>
            <a:br>
              <a:rPr lang="ar-KW" sz="2800" dirty="0">
                <a:solidFill>
                  <a:schemeClr val="tx2"/>
                </a:solidFill>
                <a:latin typeface="Calibri" pitchFamily="34" charset="0"/>
                <a:cs typeface="mohammad bold art 1" pitchFamily="2" charset="-78"/>
              </a:rPr>
            </a:br>
            <a:endParaRPr lang="en-US" sz="2800" dirty="0">
              <a:solidFill>
                <a:schemeClr val="tx2"/>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27424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a:xfrm>
            <a:off x="457199" y="1522918"/>
            <a:ext cx="8229600" cy="4525963"/>
          </a:xfrm>
          <a:ln w="12700">
            <a:solidFill>
              <a:srgbClr val="FFC000"/>
            </a:solidFill>
            <a:prstDash val="dashDot"/>
          </a:ln>
        </p:spPr>
        <p:txBody>
          <a:bodyPr>
            <a:normAutofit fontScale="92500" lnSpcReduction="20000"/>
          </a:bodyPr>
          <a:lstStyle/>
          <a:p>
            <a:pPr marL="0" indent="0" algn="justLow" rtl="1">
              <a:buNone/>
            </a:pPr>
            <a:r>
              <a:rPr lang="ar-KW" sz="2500" dirty="0" smtClean="0">
                <a:latin typeface="Calibri" pitchFamily="34" charset="0"/>
                <a:cs typeface="mohammad bold art 1" pitchFamily="2" charset="-78"/>
              </a:rPr>
              <a:t>ومن ثم جاء نص المادة (3-6-2) من الفصل الثالث للكتاب التاسع (الاندماج والاستحواذ) لتحدد «نسبة البيع أو الشراء المسموح بها» على النحو الآتي:</a:t>
            </a:r>
          </a:p>
          <a:p>
            <a:pPr marL="0" indent="0" algn="r">
              <a:buNone/>
            </a:pPr>
            <a:r>
              <a:rPr lang="ar-KW" sz="2200" dirty="0" smtClean="0">
                <a:latin typeface="Calibri" pitchFamily="34" charset="0"/>
                <a:cs typeface="mohammad bold art 1" pitchFamily="2" charset="-78"/>
              </a:rPr>
              <a:t> </a:t>
            </a:r>
          </a:p>
          <a:p>
            <a:pPr marL="0" indent="0" algn="r">
              <a:buNone/>
            </a:pPr>
            <a:r>
              <a:rPr lang="ar-KW" sz="2500" b="1" dirty="0">
                <a:latin typeface="Calibri" pitchFamily="34" charset="0"/>
                <a:cs typeface="mohammad bold art 1" pitchFamily="2" charset="-78"/>
              </a:rPr>
              <a:t>" </a:t>
            </a:r>
            <a:r>
              <a:rPr lang="ar-KW" sz="2500" dirty="0" smtClean="0">
                <a:latin typeface="Calibri" pitchFamily="34" charset="0"/>
                <a:cs typeface="mohammad bold art 1" pitchFamily="2" charset="-78"/>
              </a:rPr>
              <a:t>يجوز للمسيطر على شركة مدرجة أن يقوم بالبيع أو الشراء على أسهم هذه الشركة </a:t>
            </a:r>
            <a:r>
              <a:rPr lang="ar-KW" sz="2500" u="sng" dirty="0" smtClean="0">
                <a:latin typeface="Calibri" pitchFamily="34" charset="0"/>
                <a:cs typeface="mohammad bold art 1" pitchFamily="2" charset="-78"/>
              </a:rPr>
              <a:t>ضمن مدى محدد</a:t>
            </a:r>
            <a:r>
              <a:rPr lang="ar-KW" sz="2500" dirty="0" smtClean="0">
                <a:latin typeface="Calibri" pitchFamily="34" charset="0"/>
                <a:cs typeface="mohammad bold art 1" pitchFamily="2" charset="-78"/>
              </a:rPr>
              <a:t> في رأس مال هذه الشركة وفقاً للنسب التالية:</a:t>
            </a:r>
          </a:p>
          <a:p>
            <a:pPr marL="0" indent="0" algn="r">
              <a:buNone/>
            </a:pPr>
            <a:endParaRPr lang="ar-KW" sz="2500" dirty="0" smtClean="0">
              <a:latin typeface="Calibri" pitchFamily="34" charset="0"/>
              <a:cs typeface="mohammad bold art 1" pitchFamily="2" charset="-78"/>
            </a:endParaRPr>
          </a:p>
          <a:p>
            <a:pPr algn="r" rtl="1"/>
            <a:r>
              <a:rPr lang="ar-KW" sz="2500" dirty="0" smtClean="0">
                <a:latin typeface="Calibri" pitchFamily="34" charset="0"/>
                <a:cs typeface="mohammad bold art 1" pitchFamily="2" charset="-78"/>
              </a:rPr>
              <a:t>±2% للملكية التي تزيد عن 30% حتى 50% نصف سنوياً.</a:t>
            </a:r>
            <a:r>
              <a:rPr lang="ar-KW" sz="2400" b="1" dirty="0">
                <a:solidFill>
                  <a:srgbClr val="FF0000"/>
                </a:solidFill>
                <a:latin typeface="Calibri" pitchFamily="34" charset="0"/>
                <a:cs typeface="mohammad bold art 1" pitchFamily="2" charset="-78"/>
              </a:rPr>
              <a:t> *</a:t>
            </a:r>
            <a:endParaRPr lang="ar-KW" sz="2500" dirty="0" smtClean="0">
              <a:latin typeface="Calibri" pitchFamily="34" charset="0"/>
              <a:cs typeface="mohammad bold art 1" pitchFamily="2" charset="-78"/>
            </a:endParaRPr>
          </a:p>
          <a:p>
            <a:pPr algn="r" rtl="1"/>
            <a:r>
              <a:rPr lang="ar-KW" sz="2500" dirty="0" smtClean="0">
                <a:latin typeface="Calibri" pitchFamily="34" charset="0"/>
                <a:cs typeface="mohammad bold art 1" pitchFamily="2" charset="-78"/>
              </a:rPr>
              <a:t>±5% </a:t>
            </a:r>
            <a:r>
              <a:rPr lang="ar-KW" sz="2500" dirty="0">
                <a:latin typeface="Calibri" pitchFamily="34" charset="0"/>
                <a:cs typeface="mohammad bold art 1" pitchFamily="2" charset="-78"/>
              </a:rPr>
              <a:t>للملكية التي تزيد عن </a:t>
            </a:r>
            <a:r>
              <a:rPr lang="ar-KW" sz="2500" dirty="0" smtClean="0">
                <a:latin typeface="Calibri" pitchFamily="34" charset="0"/>
                <a:cs typeface="mohammad bold art 1" pitchFamily="2" charset="-78"/>
              </a:rPr>
              <a:t>50</a:t>
            </a:r>
            <a:r>
              <a:rPr lang="ar-KW" sz="2500" dirty="0">
                <a:latin typeface="Calibri" pitchFamily="34" charset="0"/>
                <a:cs typeface="mohammad bold art 1" pitchFamily="2" charset="-78"/>
              </a:rPr>
              <a:t>% نصف سنوياً</a:t>
            </a:r>
            <a:r>
              <a:rPr lang="ar-KW" sz="2500" dirty="0" smtClean="0">
                <a:latin typeface="Calibri" pitchFamily="34" charset="0"/>
                <a:cs typeface="mohammad bold art 1" pitchFamily="2" charset="-78"/>
              </a:rPr>
              <a:t>.</a:t>
            </a:r>
            <a:r>
              <a:rPr lang="ar-KW" sz="2400" b="1" dirty="0">
                <a:solidFill>
                  <a:srgbClr val="FF0000"/>
                </a:solidFill>
                <a:latin typeface="Calibri" pitchFamily="34" charset="0"/>
                <a:cs typeface="mohammad bold art 1" pitchFamily="2" charset="-78"/>
              </a:rPr>
              <a:t> *</a:t>
            </a:r>
            <a:endParaRPr lang="ar-KW" sz="2500" dirty="0">
              <a:latin typeface="Calibri" pitchFamily="34" charset="0"/>
              <a:cs typeface="mohammad bold art 1" pitchFamily="2" charset="-78"/>
            </a:endParaRPr>
          </a:p>
          <a:p>
            <a:pPr marL="0" indent="0" algn="r" rtl="1">
              <a:buNone/>
            </a:pPr>
            <a:endParaRPr lang="ar-KW" sz="2500" dirty="0" smtClean="0">
              <a:latin typeface="Calibri" pitchFamily="34" charset="0"/>
              <a:cs typeface="mohammad bold art 1" pitchFamily="2" charset="-78"/>
            </a:endParaRPr>
          </a:p>
          <a:p>
            <a:pPr marL="0" indent="0" algn="r" rtl="1">
              <a:buNone/>
            </a:pPr>
            <a:r>
              <a:rPr lang="ar-KW" sz="2500" dirty="0" smtClean="0">
                <a:latin typeface="Calibri" pitchFamily="34" charset="0"/>
                <a:cs typeface="mohammad bold art 1" pitchFamily="2" charset="-78"/>
              </a:rPr>
              <a:t>وعلى المسيطر تعبئة النموذج المعد لهذا الغرض والوارد في الملحق رقم (6) من الكتاب التاسع </a:t>
            </a:r>
            <a:r>
              <a:rPr lang="ar-KW" sz="2500" u="sng" dirty="0" smtClean="0">
                <a:latin typeface="Calibri" pitchFamily="34" charset="0"/>
                <a:cs typeface="mohammad bold art 1" pitchFamily="2" charset="-78"/>
              </a:rPr>
              <a:t>قبل تحقق المصلحة </a:t>
            </a:r>
            <a:r>
              <a:rPr lang="ar-KW" sz="2500" dirty="0" smtClean="0">
                <a:latin typeface="Calibri" pitchFamily="34" charset="0"/>
                <a:cs typeface="mohammad bold art 1" pitchFamily="2" charset="-78"/>
              </a:rPr>
              <a:t>وتقديم النموذج للهيئة.</a:t>
            </a:r>
            <a:r>
              <a:rPr lang="ar-KW" sz="2500" b="1" dirty="0">
                <a:latin typeface="Calibri" pitchFamily="34" charset="0"/>
                <a:cs typeface="mohammad bold art 1" pitchFamily="2" charset="-78"/>
              </a:rPr>
              <a:t> "</a:t>
            </a:r>
            <a:endParaRPr lang="ar-KW" sz="2500" dirty="0" smtClean="0">
              <a:latin typeface="Calibri" pitchFamily="34" charset="0"/>
              <a:cs typeface="mohammad bold art 1" pitchFamily="2" charset="-78"/>
            </a:endParaRPr>
          </a:p>
        </p:txBody>
      </p:sp>
      <p:sp>
        <p:nvSpPr>
          <p:cNvPr id="3" name="Slide Number Placeholder 2"/>
          <p:cNvSpPr>
            <a:spLocks noGrp="1"/>
          </p:cNvSpPr>
          <p:nvPr>
            <p:ph type="sldNum" sz="quarter" idx="12"/>
          </p:nvPr>
        </p:nvSpPr>
        <p:spPr/>
        <p:txBody>
          <a:bodyPr/>
          <a:lstStyle/>
          <a:p>
            <a:fld id="{8DDEC8EC-0F4B-4CDB-8AC0-556EC31B66C3}" type="slidenum">
              <a:rPr lang="en-GB" smtClean="0"/>
              <a:t>10</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36545175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200" b="1" dirty="0" smtClean="0">
                <a:solidFill>
                  <a:srgbClr val="1F497D"/>
                </a:solidFill>
                <a:latin typeface="Calibri" pitchFamily="34" charset="0"/>
                <a:cs typeface="mohammad bold art 1" pitchFamily="2" charset="-78"/>
              </a:rPr>
              <a:t/>
            </a:r>
            <a:br>
              <a:rPr lang="ar-KW" sz="3200" b="1" dirty="0" smtClean="0">
                <a:solidFill>
                  <a:srgbClr val="1F497D"/>
                </a:solidFill>
                <a:latin typeface="Calibri" pitchFamily="34" charset="0"/>
                <a:cs typeface="mohammad bold art 1" pitchFamily="2" charset="-78"/>
              </a:rPr>
            </a:br>
            <a:r>
              <a:rPr lang="ar-KW" sz="3200" b="1" dirty="0" smtClean="0">
                <a:solidFill>
                  <a:srgbClr val="1F497D"/>
                </a:solidFill>
                <a:latin typeface="Calibri" pitchFamily="34" charset="0"/>
                <a:cs typeface="mohammad bold art 1" pitchFamily="2" charset="-78"/>
              </a:rPr>
              <a:t>نسبة </a:t>
            </a:r>
            <a:r>
              <a:rPr lang="ar-KW" sz="3200" b="1" dirty="0">
                <a:solidFill>
                  <a:srgbClr val="1F497D"/>
                </a:solidFill>
                <a:latin typeface="Calibri" pitchFamily="34" charset="0"/>
                <a:cs typeface="mohammad bold art 1" pitchFamily="2" charset="-78"/>
              </a:rPr>
              <a:t>البيع </a:t>
            </a:r>
            <a:r>
              <a:rPr lang="ar-KW" sz="3200" b="1" dirty="0" smtClean="0">
                <a:solidFill>
                  <a:srgbClr val="1F497D"/>
                </a:solidFill>
                <a:latin typeface="Calibri" pitchFamily="34" charset="0"/>
                <a:cs typeface="mohammad bold art 1" pitchFamily="2" charset="-78"/>
              </a:rPr>
              <a:t>أو الشراء </a:t>
            </a:r>
            <a:r>
              <a:rPr lang="ar-KW" sz="3200" b="1" dirty="0">
                <a:solidFill>
                  <a:srgbClr val="1F497D"/>
                </a:solidFill>
                <a:latin typeface="Calibri" pitchFamily="34" charset="0"/>
                <a:cs typeface="mohammad bold art 1" pitchFamily="2" charset="-78"/>
              </a:rPr>
              <a:t>المسموح </a:t>
            </a:r>
            <a:r>
              <a:rPr lang="ar-KW" sz="3200" b="1" dirty="0" smtClean="0">
                <a:solidFill>
                  <a:srgbClr val="1F497D"/>
                </a:solidFill>
                <a:latin typeface="Calibri" pitchFamily="34" charset="0"/>
                <a:cs typeface="mohammad bold art 1" pitchFamily="2" charset="-78"/>
              </a:rPr>
              <a:t>بها</a:t>
            </a:r>
            <a:r>
              <a:rPr lang="ar-KW" sz="2800" b="1" dirty="0">
                <a:solidFill>
                  <a:srgbClr val="FF0000"/>
                </a:solidFill>
                <a:latin typeface="Calibri" pitchFamily="34" charset="0"/>
                <a:cs typeface="mohammad bold art 1" pitchFamily="2" charset="-78"/>
              </a:rPr>
              <a:t> *</a:t>
            </a:r>
            <a:r>
              <a:rPr lang="ar-KW" sz="2800" dirty="0">
                <a:solidFill>
                  <a:schemeClr val="tx2"/>
                </a:solidFill>
                <a:latin typeface="Calibri" pitchFamily="34" charset="0"/>
                <a:cs typeface="mohammad bold art 1" pitchFamily="2" charset="-78"/>
              </a:rPr>
              <a:t/>
            </a:r>
            <a:br>
              <a:rPr lang="ar-KW" sz="2800" dirty="0">
                <a:solidFill>
                  <a:schemeClr val="tx2"/>
                </a:solidFill>
                <a:latin typeface="Calibri" pitchFamily="34" charset="0"/>
                <a:cs typeface="mohammad bold art 1" pitchFamily="2" charset="-78"/>
              </a:rPr>
            </a:br>
            <a:endParaRPr lang="en-US" sz="2800" dirty="0">
              <a:solidFill>
                <a:schemeClr val="tx2"/>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27424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a:xfrm>
            <a:off x="457199" y="1522918"/>
            <a:ext cx="8229600" cy="4525963"/>
          </a:xfrm>
          <a:ln w="12700">
            <a:solidFill>
              <a:srgbClr val="FFC000"/>
            </a:solidFill>
            <a:prstDash val="dashDot"/>
          </a:ln>
        </p:spPr>
        <p:txBody>
          <a:bodyPr>
            <a:normAutofit/>
          </a:bodyPr>
          <a:lstStyle/>
          <a:p>
            <a:pPr marL="0" indent="0" algn="r">
              <a:buNone/>
            </a:pPr>
            <a:endParaRPr lang="ar-KW" sz="2200" dirty="0">
              <a:solidFill>
                <a:schemeClr val="dk1"/>
              </a:solidFill>
              <a:latin typeface="Sakkal Majalla" pitchFamily="2" charset="-78"/>
              <a:ea typeface="Calibri"/>
              <a:cs typeface="mohammad bold art 1" pitchFamily="2" charset="-78"/>
            </a:endParaRPr>
          </a:p>
        </p:txBody>
      </p:sp>
      <p:cxnSp>
        <p:nvCxnSpPr>
          <p:cNvPr id="10" name="Straight Connector 9"/>
          <p:cNvCxnSpPr/>
          <p:nvPr/>
        </p:nvCxnSpPr>
        <p:spPr>
          <a:xfrm>
            <a:off x="8256017" y="3317654"/>
            <a:ext cx="0" cy="133350"/>
          </a:xfrm>
          <a:prstGeom prst="line">
            <a:avLst/>
          </a:prstGeom>
        </p:spPr>
        <p:style>
          <a:lnRef idx="2">
            <a:schemeClr val="dk1"/>
          </a:lnRef>
          <a:fillRef idx="0">
            <a:schemeClr val="dk1"/>
          </a:fillRef>
          <a:effectRef idx="1">
            <a:schemeClr val="dk1"/>
          </a:effectRef>
          <a:fontRef idx="minor">
            <a:schemeClr val="tx1"/>
          </a:fontRef>
        </p:style>
      </p:cxnSp>
      <p:sp>
        <p:nvSpPr>
          <p:cNvPr id="11" name="Oval 10"/>
          <p:cNvSpPr/>
          <p:nvPr/>
        </p:nvSpPr>
        <p:spPr>
          <a:xfrm>
            <a:off x="5045571" y="3451004"/>
            <a:ext cx="781050"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ffectLst/>
                <a:ea typeface="Calibri"/>
                <a:cs typeface="mohammad bold art 1" pitchFamily="2" charset="-78"/>
              </a:rPr>
              <a:t>50%</a:t>
            </a:r>
            <a:endParaRPr lang="en-US" sz="1350" b="1" dirty="0">
              <a:effectLst/>
              <a:ea typeface="Calibri"/>
              <a:cs typeface="mohammad bold art 1" pitchFamily="2" charset="-78"/>
            </a:endParaRPr>
          </a:p>
        </p:txBody>
      </p:sp>
      <p:sp>
        <p:nvSpPr>
          <p:cNvPr id="13" name="Oval 12"/>
          <p:cNvSpPr/>
          <p:nvPr/>
        </p:nvSpPr>
        <p:spPr>
          <a:xfrm>
            <a:off x="7865492" y="3451004"/>
            <a:ext cx="781050"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a typeface="Calibri"/>
                <a:cs typeface="mohammad bold art 1" pitchFamily="2" charset="-78"/>
              </a:rPr>
              <a:t>30%</a:t>
            </a:r>
            <a:endParaRPr lang="en-US" sz="1350" b="1" dirty="0">
              <a:effectLst/>
              <a:ea typeface="Calibri"/>
              <a:cs typeface="mohammad bold art 1" pitchFamily="2" charset="-78"/>
            </a:endParaRPr>
          </a:p>
        </p:txBody>
      </p:sp>
      <p:cxnSp>
        <p:nvCxnSpPr>
          <p:cNvPr id="14" name="Straight Arrow Connector 13"/>
          <p:cNvCxnSpPr/>
          <p:nvPr/>
        </p:nvCxnSpPr>
        <p:spPr>
          <a:xfrm flipV="1">
            <a:off x="5430503" y="3992846"/>
            <a:ext cx="0" cy="228600"/>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sp>
        <p:nvSpPr>
          <p:cNvPr id="15" name="Oval 14"/>
          <p:cNvSpPr/>
          <p:nvPr/>
        </p:nvSpPr>
        <p:spPr>
          <a:xfrm>
            <a:off x="6297327" y="2150012"/>
            <a:ext cx="1154993"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2200" b="1" dirty="0" smtClean="0">
                <a:solidFill>
                  <a:srgbClr val="FF0000"/>
                </a:solidFill>
                <a:effectLst/>
                <a:ea typeface="Calibri"/>
                <a:cs typeface="mohammad bold art 1" pitchFamily="2" charset="-78"/>
              </a:rPr>
              <a:t>± 2%</a:t>
            </a:r>
            <a:endParaRPr lang="en-US" sz="2200" b="1" dirty="0">
              <a:solidFill>
                <a:srgbClr val="FF0000"/>
              </a:solidFill>
              <a:effectLst/>
              <a:ea typeface="Calibri"/>
              <a:cs typeface="mohammad bold art 1" pitchFamily="2" charset="-78"/>
            </a:endParaRPr>
          </a:p>
        </p:txBody>
      </p:sp>
      <p:sp>
        <p:nvSpPr>
          <p:cNvPr id="16" name="Oval 15"/>
          <p:cNvSpPr/>
          <p:nvPr/>
        </p:nvSpPr>
        <p:spPr>
          <a:xfrm>
            <a:off x="4300860" y="4130665"/>
            <a:ext cx="2270472" cy="1406757"/>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2200" dirty="0" smtClean="0">
                <a:latin typeface="Sakkal Majalla" pitchFamily="2" charset="-78"/>
                <a:ea typeface="Calibri"/>
                <a:cs typeface="mohammad bold art 1" pitchFamily="2" charset="-78"/>
              </a:rPr>
              <a:t>تُعد الشركة </a:t>
            </a:r>
            <a:r>
              <a:rPr lang="ar-KW" sz="2200" b="1" dirty="0" smtClean="0">
                <a:solidFill>
                  <a:srgbClr val="FF0000"/>
                </a:solidFill>
                <a:latin typeface="Sakkal Majalla" pitchFamily="2" charset="-78"/>
                <a:ea typeface="Calibri"/>
                <a:cs typeface="mohammad bold art 1" pitchFamily="2" charset="-78"/>
              </a:rPr>
              <a:t>تابعة</a:t>
            </a:r>
            <a:r>
              <a:rPr lang="ar-KW" sz="2200" dirty="0" smtClean="0">
                <a:solidFill>
                  <a:srgbClr val="FF0000"/>
                </a:solidFill>
                <a:latin typeface="Sakkal Majalla" pitchFamily="2" charset="-78"/>
                <a:ea typeface="Calibri"/>
                <a:cs typeface="mohammad bold art 1" pitchFamily="2" charset="-78"/>
              </a:rPr>
              <a:t> </a:t>
            </a:r>
            <a:r>
              <a:rPr lang="ar-KW" sz="2200" dirty="0" smtClean="0">
                <a:latin typeface="Sakkal Majalla" pitchFamily="2" charset="-78"/>
                <a:ea typeface="Calibri"/>
                <a:cs typeface="mohammad bold art 1" pitchFamily="2" charset="-78"/>
              </a:rPr>
              <a:t>للمسيطر</a:t>
            </a:r>
            <a:endParaRPr lang="en-US" sz="2200" b="1" dirty="0">
              <a:effectLst/>
              <a:latin typeface="Sakkal Majalla" pitchFamily="2" charset="-78"/>
              <a:ea typeface="Calibri"/>
              <a:cs typeface="mohammad bold art 1" pitchFamily="2" charset="-78"/>
            </a:endParaRPr>
          </a:p>
        </p:txBody>
      </p:sp>
      <p:sp>
        <p:nvSpPr>
          <p:cNvPr id="17" name="Oval 16"/>
          <p:cNvSpPr/>
          <p:nvPr/>
        </p:nvSpPr>
        <p:spPr>
          <a:xfrm>
            <a:off x="7220565" y="4221446"/>
            <a:ext cx="1946449" cy="1051330"/>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2200" dirty="0" smtClean="0">
                <a:solidFill>
                  <a:schemeClr val="tx1"/>
                </a:solidFill>
                <a:effectLst/>
                <a:latin typeface="Sakkal Majalla" pitchFamily="2" charset="-78"/>
                <a:ea typeface="Calibri"/>
                <a:cs typeface="mohammad bold art 1" pitchFamily="2" charset="-78"/>
              </a:rPr>
              <a:t>تحقق </a:t>
            </a:r>
            <a:r>
              <a:rPr lang="ar-KW" sz="2200" b="1" dirty="0" smtClean="0">
                <a:solidFill>
                  <a:srgbClr val="FF0000"/>
                </a:solidFill>
                <a:latin typeface="Sakkal Majalla" pitchFamily="2" charset="-78"/>
                <a:ea typeface="Calibri"/>
                <a:cs typeface="mohammad bold art 1" pitchFamily="2" charset="-78"/>
              </a:rPr>
              <a:t>السيطرة</a:t>
            </a:r>
            <a:endParaRPr lang="en-US" sz="2200" b="1" dirty="0">
              <a:solidFill>
                <a:srgbClr val="FF0000"/>
              </a:solidFill>
              <a:latin typeface="Sakkal Majalla" pitchFamily="2" charset="-78"/>
              <a:ea typeface="Calibri"/>
              <a:cs typeface="mohammad bold art 1" pitchFamily="2" charset="-78"/>
            </a:endParaRPr>
          </a:p>
        </p:txBody>
      </p:sp>
      <p:cxnSp>
        <p:nvCxnSpPr>
          <p:cNvPr id="18" name="Straight Arrow Connector 17"/>
          <p:cNvCxnSpPr/>
          <p:nvPr/>
        </p:nvCxnSpPr>
        <p:spPr>
          <a:xfrm flipV="1">
            <a:off x="8256017" y="3992846"/>
            <a:ext cx="0" cy="228600"/>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cxnSp>
        <p:nvCxnSpPr>
          <p:cNvPr id="19" name="Straight Connector 18"/>
          <p:cNvCxnSpPr/>
          <p:nvPr/>
        </p:nvCxnSpPr>
        <p:spPr>
          <a:xfrm>
            <a:off x="5436096" y="3305748"/>
            <a:ext cx="0" cy="133350"/>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p:cNvCxnSpPr/>
          <p:nvPr/>
        </p:nvCxnSpPr>
        <p:spPr>
          <a:xfrm flipH="1">
            <a:off x="5220072" y="3305748"/>
            <a:ext cx="3048000" cy="0"/>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p:cNvCxnSpPr/>
          <p:nvPr/>
        </p:nvCxnSpPr>
        <p:spPr>
          <a:xfrm flipH="1">
            <a:off x="683568" y="3305748"/>
            <a:ext cx="4558248" cy="0"/>
          </a:xfrm>
          <a:prstGeom prst="line">
            <a:avLst/>
          </a:prstGeom>
        </p:spPr>
        <p:style>
          <a:lnRef idx="2">
            <a:schemeClr val="dk1"/>
          </a:lnRef>
          <a:fillRef idx="0">
            <a:schemeClr val="dk1"/>
          </a:fillRef>
          <a:effectRef idx="1">
            <a:schemeClr val="dk1"/>
          </a:effectRef>
          <a:fontRef idx="minor">
            <a:schemeClr val="tx1"/>
          </a:fontRef>
        </p:style>
      </p:cxnSp>
      <p:cxnSp>
        <p:nvCxnSpPr>
          <p:cNvPr id="24" name="Straight Connector 23"/>
          <p:cNvCxnSpPr/>
          <p:nvPr/>
        </p:nvCxnSpPr>
        <p:spPr>
          <a:xfrm>
            <a:off x="683568" y="3305748"/>
            <a:ext cx="0" cy="133350"/>
          </a:xfrm>
          <a:prstGeom prst="line">
            <a:avLst/>
          </a:prstGeom>
        </p:spPr>
        <p:style>
          <a:lnRef idx="2">
            <a:schemeClr val="dk1"/>
          </a:lnRef>
          <a:fillRef idx="0">
            <a:schemeClr val="dk1"/>
          </a:fillRef>
          <a:effectRef idx="1">
            <a:schemeClr val="dk1"/>
          </a:effectRef>
          <a:fontRef idx="minor">
            <a:schemeClr val="tx1"/>
          </a:fontRef>
        </p:style>
      </p:cxnSp>
      <p:sp>
        <p:nvSpPr>
          <p:cNvPr id="25" name="Oval 24"/>
          <p:cNvSpPr/>
          <p:nvPr/>
        </p:nvSpPr>
        <p:spPr>
          <a:xfrm>
            <a:off x="276150" y="3429000"/>
            <a:ext cx="983482"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ffectLst/>
                <a:ea typeface="Calibri"/>
                <a:cs typeface="mohammad bold art 1" pitchFamily="2" charset="-78"/>
              </a:rPr>
              <a:t>100%</a:t>
            </a:r>
            <a:endParaRPr lang="en-US" sz="1350" b="1" dirty="0">
              <a:effectLst/>
              <a:ea typeface="Calibri"/>
              <a:cs typeface="mohammad bold art 1" pitchFamily="2" charset="-78"/>
            </a:endParaRPr>
          </a:p>
        </p:txBody>
      </p:sp>
      <p:cxnSp>
        <p:nvCxnSpPr>
          <p:cNvPr id="6" name="Straight Arrow Connector 5"/>
          <p:cNvCxnSpPr/>
          <p:nvPr/>
        </p:nvCxnSpPr>
        <p:spPr>
          <a:xfrm>
            <a:off x="5430503" y="3068960"/>
            <a:ext cx="2837569" cy="0"/>
          </a:xfrm>
          <a:prstGeom prst="straightConnector1">
            <a:avLst/>
          </a:prstGeom>
          <a:ln w="38100">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683568" y="3068960"/>
            <a:ext cx="4746935" cy="0"/>
          </a:xfrm>
          <a:prstGeom prst="straightConnector1">
            <a:avLst/>
          </a:prstGeom>
          <a:ln w="38100">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Oval 37"/>
          <p:cNvSpPr/>
          <p:nvPr/>
        </p:nvSpPr>
        <p:spPr>
          <a:xfrm>
            <a:off x="2363856" y="2146441"/>
            <a:ext cx="1200032"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KW" sz="2200" b="1" dirty="0">
                <a:solidFill>
                  <a:srgbClr val="FF0000"/>
                </a:solidFill>
                <a:ea typeface="Calibri"/>
                <a:cs typeface="mohammad bold art 1" pitchFamily="2" charset="-78"/>
              </a:rPr>
              <a:t>± </a:t>
            </a:r>
            <a:r>
              <a:rPr lang="ar-KW" sz="2200" b="1" dirty="0" smtClean="0">
                <a:solidFill>
                  <a:srgbClr val="FF0000"/>
                </a:solidFill>
                <a:ea typeface="Calibri"/>
                <a:cs typeface="mohammad bold art 1" pitchFamily="2" charset="-78"/>
              </a:rPr>
              <a:t>5%</a:t>
            </a:r>
            <a:endParaRPr lang="en-US" sz="2200" b="1" dirty="0">
              <a:solidFill>
                <a:srgbClr val="FF0000"/>
              </a:solidFill>
              <a:ea typeface="Calibri"/>
              <a:cs typeface="mohammad bold art 1" pitchFamily="2" charset="-78"/>
            </a:endParaRPr>
          </a:p>
        </p:txBody>
      </p:sp>
      <p:sp>
        <p:nvSpPr>
          <p:cNvPr id="3" name="Slide Number Placeholder 2"/>
          <p:cNvSpPr>
            <a:spLocks noGrp="1"/>
          </p:cNvSpPr>
          <p:nvPr>
            <p:ph type="sldNum" sz="quarter" idx="12"/>
          </p:nvPr>
        </p:nvSpPr>
        <p:spPr/>
        <p:txBody>
          <a:bodyPr/>
          <a:lstStyle/>
          <a:p>
            <a:fld id="{8DDEC8EC-0F4B-4CDB-8AC0-556EC31B66C3}" type="slidenum">
              <a:rPr lang="en-GB" smtClean="0"/>
              <a:t>11</a:t>
            </a:fld>
            <a:endParaRPr lang="en-GB"/>
          </a:p>
        </p:txBody>
      </p:sp>
      <p:sp>
        <p:nvSpPr>
          <p:cNvPr id="26"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4971655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200" b="1" dirty="0" smtClean="0">
                <a:solidFill>
                  <a:srgbClr val="1F497D"/>
                </a:solidFill>
                <a:latin typeface="Calibri" pitchFamily="34" charset="0"/>
                <a:cs typeface="mohammad bold art 1" pitchFamily="2" charset="-78"/>
              </a:rPr>
              <a:t/>
            </a:r>
            <a:br>
              <a:rPr lang="ar-KW" sz="3200" b="1" dirty="0" smtClean="0">
                <a:solidFill>
                  <a:srgbClr val="1F497D"/>
                </a:solidFill>
                <a:latin typeface="Calibri" pitchFamily="34" charset="0"/>
                <a:cs typeface="mohammad bold art 1" pitchFamily="2" charset="-78"/>
              </a:rPr>
            </a:br>
            <a:r>
              <a:rPr lang="ar-KW" sz="3200" b="1" dirty="0" smtClean="0">
                <a:solidFill>
                  <a:srgbClr val="1F497D"/>
                </a:solidFill>
                <a:latin typeface="Calibri" pitchFamily="34" charset="0"/>
                <a:cs typeface="mohammad bold art 1" pitchFamily="2" charset="-78"/>
              </a:rPr>
              <a:t>نسبة </a:t>
            </a:r>
            <a:r>
              <a:rPr lang="ar-KW" sz="3200" b="1" dirty="0">
                <a:solidFill>
                  <a:srgbClr val="1F497D"/>
                </a:solidFill>
                <a:latin typeface="Calibri" pitchFamily="34" charset="0"/>
                <a:cs typeface="mohammad bold art 1" pitchFamily="2" charset="-78"/>
              </a:rPr>
              <a:t>البيع </a:t>
            </a:r>
            <a:r>
              <a:rPr lang="ar-KW" sz="3200" b="1" dirty="0" smtClean="0">
                <a:solidFill>
                  <a:srgbClr val="1F497D"/>
                </a:solidFill>
                <a:latin typeface="Calibri" pitchFamily="34" charset="0"/>
                <a:cs typeface="mohammad bold art 1" pitchFamily="2" charset="-78"/>
              </a:rPr>
              <a:t>أو الشراء </a:t>
            </a:r>
            <a:r>
              <a:rPr lang="ar-KW" sz="3200" b="1" dirty="0">
                <a:solidFill>
                  <a:srgbClr val="1F497D"/>
                </a:solidFill>
                <a:latin typeface="Calibri" pitchFamily="34" charset="0"/>
                <a:cs typeface="mohammad bold art 1" pitchFamily="2" charset="-78"/>
              </a:rPr>
              <a:t>المسموح </a:t>
            </a:r>
            <a:r>
              <a:rPr lang="ar-KW" sz="3200" b="1" dirty="0" smtClean="0">
                <a:solidFill>
                  <a:srgbClr val="1F497D"/>
                </a:solidFill>
                <a:latin typeface="Calibri" pitchFamily="34" charset="0"/>
                <a:cs typeface="mohammad bold art 1" pitchFamily="2" charset="-78"/>
              </a:rPr>
              <a:t>بها</a:t>
            </a:r>
            <a:r>
              <a:rPr lang="ar-KW" sz="3200" b="1" dirty="0">
                <a:solidFill>
                  <a:srgbClr val="FF0000"/>
                </a:solidFill>
                <a:latin typeface="Calibri" pitchFamily="34" charset="0"/>
                <a:cs typeface="mohammad bold art 1" pitchFamily="2" charset="-78"/>
              </a:rPr>
              <a:t> *</a:t>
            </a:r>
            <a:r>
              <a:rPr lang="ar-KW" sz="2800" dirty="0">
                <a:solidFill>
                  <a:schemeClr val="tx2"/>
                </a:solidFill>
                <a:latin typeface="Calibri" pitchFamily="34" charset="0"/>
                <a:cs typeface="mohammad bold art 1" pitchFamily="2" charset="-78"/>
              </a:rPr>
              <a:t/>
            </a:r>
            <a:br>
              <a:rPr lang="ar-KW" sz="2800" dirty="0">
                <a:solidFill>
                  <a:schemeClr val="tx2"/>
                </a:solidFill>
                <a:latin typeface="Calibri" pitchFamily="34" charset="0"/>
                <a:cs typeface="mohammad bold art 1" pitchFamily="2" charset="-78"/>
              </a:rPr>
            </a:br>
            <a:endParaRPr lang="en-US" sz="2800" dirty="0">
              <a:solidFill>
                <a:schemeClr val="tx2"/>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27424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a:xfrm>
            <a:off x="457199" y="1522918"/>
            <a:ext cx="8229600" cy="4525963"/>
          </a:xfrm>
          <a:ln w="12700">
            <a:solidFill>
              <a:srgbClr val="FFC000"/>
            </a:solidFill>
            <a:prstDash val="dashDot"/>
          </a:ln>
        </p:spPr>
        <p:txBody>
          <a:bodyPr>
            <a:normAutofit lnSpcReduction="10000"/>
          </a:bodyPr>
          <a:lstStyle/>
          <a:p>
            <a:pPr marL="0" indent="0" algn="justLow" rtl="1">
              <a:buNone/>
            </a:pPr>
            <a:r>
              <a:rPr lang="ar-KW" sz="3500" dirty="0" smtClean="0">
                <a:latin typeface="Calibri" pitchFamily="34" charset="0"/>
                <a:cs typeface="mohammad bold art 1" pitchFamily="2" charset="-78"/>
              </a:rPr>
              <a:t>كما نصت المادة (3-6-3) من الفصل الثالث للكتاب التاسع (الاندماج والاستحواذ) على الآتي:</a:t>
            </a:r>
          </a:p>
          <a:p>
            <a:pPr marL="0" indent="0" algn="justLow" rtl="1">
              <a:buNone/>
            </a:pPr>
            <a:r>
              <a:rPr lang="ar-KW" sz="2200" dirty="0" smtClean="0">
                <a:latin typeface="Calibri" pitchFamily="34" charset="0"/>
                <a:cs typeface="mohammad bold art 1" pitchFamily="2" charset="-78"/>
              </a:rPr>
              <a:t> </a:t>
            </a:r>
          </a:p>
          <a:p>
            <a:pPr marL="0" indent="0" algn="justLow" rtl="1">
              <a:buNone/>
            </a:pPr>
            <a:r>
              <a:rPr lang="ar-KW" sz="3500" b="1" dirty="0" smtClean="0">
                <a:latin typeface="Calibri" pitchFamily="34" charset="0"/>
                <a:cs typeface="mohammad bold art 1" pitchFamily="2" charset="-78"/>
              </a:rPr>
              <a:t>"</a:t>
            </a:r>
            <a:r>
              <a:rPr lang="ar-KW" sz="3500" dirty="0" smtClean="0">
                <a:latin typeface="Calibri" pitchFamily="34" charset="0"/>
                <a:cs typeface="mohammad bold art 1" pitchFamily="2" charset="-78"/>
              </a:rPr>
              <a:t>يجوز للمسيطر على نسبة تزيد عن 50% من الأسهم المتداولة لشركة مدرجة والذي سبق له وأن تقدم بعرض استحواذ بموجب أحكام القانون وهذه اللائحة، </a:t>
            </a:r>
            <a:r>
              <a:rPr lang="ar-KW" sz="3500" u="sng" dirty="0" smtClean="0">
                <a:latin typeface="Calibri" pitchFamily="34" charset="0"/>
                <a:cs typeface="mohammad bold art 1" pitchFamily="2" charset="-78"/>
              </a:rPr>
              <a:t>زيادة ملكيته بأي نسبة في رأس مال الشركة محل السيطرة </a:t>
            </a:r>
            <a:r>
              <a:rPr lang="ar-KW" sz="3500" dirty="0" smtClean="0">
                <a:latin typeface="Calibri" pitchFamily="34" charset="0"/>
                <a:cs typeface="mohammad bold art 1" pitchFamily="2" charset="-78"/>
              </a:rPr>
              <a:t>.</a:t>
            </a:r>
            <a:r>
              <a:rPr lang="ar-KW" sz="3500" b="1" dirty="0" smtClean="0">
                <a:latin typeface="Calibri" pitchFamily="34" charset="0"/>
                <a:cs typeface="mohammad bold art 1" pitchFamily="2" charset="-78"/>
              </a:rPr>
              <a:t> </a:t>
            </a:r>
            <a:r>
              <a:rPr lang="ar-KW" sz="3500" b="1" dirty="0">
                <a:latin typeface="Calibri" pitchFamily="34" charset="0"/>
                <a:cs typeface="mohammad bold art 1" pitchFamily="2" charset="-78"/>
              </a:rPr>
              <a:t>"</a:t>
            </a:r>
            <a:endParaRPr lang="ar-KW" sz="3500" dirty="0" smtClean="0">
              <a:latin typeface="Calibri" pitchFamily="34" charset="0"/>
              <a:cs typeface="mohammad bold art 1" pitchFamily="2" charset="-78"/>
            </a:endParaRPr>
          </a:p>
        </p:txBody>
      </p:sp>
      <p:sp>
        <p:nvSpPr>
          <p:cNvPr id="3" name="Slide Number Placeholder 2"/>
          <p:cNvSpPr>
            <a:spLocks noGrp="1"/>
          </p:cNvSpPr>
          <p:nvPr>
            <p:ph type="sldNum" sz="quarter" idx="12"/>
          </p:nvPr>
        </p:nvSpPr>
        <p:spPr/>
        <p:txBody>
          <a:bodyPr/>
          <a:lstStyle/>
          <a:p>
            <a:fld id="{8DDEC8EC-0F4B-4CDB-8AC0-556EC31B66C3}" type="slidenum">
              <a:rPr lang="en-GB" smtClean="0"/>
              <a:t>12</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30833566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400" b="1" dirty="0" smtClean="0">
                <a:latin typeface="Calibri" pitchFamily="34" charset="0"/>
                <a:cs typeface="mohammad bold art 1" pitchFamily="2" charset="-78"/>
              </a:rPr>
              <a:t>ثالثاً: </a:t>
            </a:r>
            <a:endParaRPr lang="ar-KW" sz="5400" b="1" dirty="0">
              <a:latin typeface="Calibri" pitchFamily="34" charset="0"/>
              <a:cs typeface="mohammad bold art 1" pitchFamily="2" charset="-78"/>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آلية احتساب مدى البيع أو الشراء</a:t>
            </a:r>
            <a:endParaRPr lang="ar-KW" sz="50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13</a:t>
            </a:fld>
            <a:endParaRPr lang="en-GB"/>
          </a:p>
        </p:txBody>
      </p:sp>
    </p:spTree>
    <p:extLst>
      <p:ext uri="{BB962C8B-B14F-4D97-AF65-F5344CB8AC3E}">
        <p14:creationId xmlns:p14="http://schemas.microsoft.com/office/powerpoint/2010/main" val="7849707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2800" b="1" dirty="0" smtClean="0">
                <a:solidFill>
                  <a:schemeClr val="tx2"/>
                </a:solidFill>
                <a:latin typeface="Calibri" pitchFamily="34" charset="0"/>
                <a:cs typeface="mohammad bold art 1" pitchFamily="2" charset="-78"/>
              </a:rPr>
              <a:t/>
            </a:r>
            <a:br>
              <a:rPr lang="ar-KW" sz="2800" b="1" dirty="0" smtClean="0">
                <a:solidFill>
                  <a:schemeClr val="tx2"/>
                </a:solidFill>
                <a:latin typeface="Calibri" pitchFamily="34" charset="0"/>
                <a:cs typeface="mohammad bold art 1" pitchFamily="2" charset="-78"/>
              </a:rPr>
            </a:br>
            <a:r>
              <a:rPr lang="ar-KW" sz="2800" b="1" dirty="0" smtClean="0">
                <a:solidFill>
                  <a:schemeClr val="tx2"/>
                </a:solidFill>
                <a:latin typeface="Calibri" pitchFamily="34" charset="0"/>
                <a:cs typeface="mohammad bold art 1" pitchFamily="2" charset="-78"/>
              </a:rPr>
              <a:t>آلية </a:t>
            </a:r>
            <a:r>
              <a:rPr lang="ar-KW" sz="2800" b="1" dirty="0">
                <a:solidFill>
                  <a:schemeClr val="tx2"/>
                </a:solidFill>
                <a:latin typeface="Calibri" pitchFamily="34" charset="0"/>
                <a:cs typeface="mohammad bold art 1" pitchFamily="2" charset="-78"/>
              </a:rPr>
              <a:t>احتساب مدى البيع أو </a:t>
            </a:r>
            <a:r>
              <a:rPr lang="ar-KW" sz="2800" b="1" dirty="0" smtClean="0">
                <a:solidFill>
                  <a:schemeClr val="tx2"/>
                </a:solidFill>
                <a:latin typeface="Calibri" pitchFamily="34" charset="0"/>
                <a:cs typeface="mohammad bold art 1" pitchFamily="2" charset="-78"/>
              </a:rPr>
              <a:t>الشراء</a:t>
            </a:r>
            <a:r>
              <a:rPr lang="en-US" sz="2800" b="1" dirty="0" smtClean="0">
                <a:solidFill>
                  <a:schemeClr val="tx2"/>
                </a:solidFill>
                <a:latin typeface="Calibri" pitchFamily="34" charset="0"/>
                <a:cs typeface="mohammad bold art 1" pitchFamily="2" charset="-78"/>
              </a:rPr>
              <a:t> </a:t>
            </a:r>
            <a:r>
              <a:rPr lang="ar-KW" sz="2800" b="1" dirty="0">
                <a:solidFill>
                  <a:srgbClr val="FF0000"/>
                </a:solidFill>
                <a:latin typeface="Calibri" pitchFamily="34" charset="0"/>
                <a:cs typeface="mohammad bold art 1" pitchFamily="2" charset="-78"/>
              </a:rPr>
              <a:t>*</a:t>
            </a:r>
            <a:r>
              <a:rPr lang="ar-KW" sz="2800" dirty="0">
                <a:solidFill>
                  <a:schemeClr val="tx2"/>
                </a:solidFill>
                <a:latin typeface="Calibri" pitchFamily="34" charset="0"/>
                <a:cs typeface="mohammad bold art 1" pitchFamily="2" charset="-78"/>
              </a:rPr>
              <a:t/>
            </a:r>
            <a:br>
              <a:rPr lang="ar-KW" sz="2800" dirty="0">
                <a:solidFill>
                  <a:schemeClr val="tx2"/>
                </a:solidFill>
                <a:latin typeface="Calibri" pitchFamily="34" charset="0"/>
                <a:cs typeface="mohammad bold art 1" pitchFamily="2" charset="-78"/>
              </a:rPr>
            </a:br>
            <a:endParaRPr lang="en-US" sz="2800" dirty="0">
              <a:solidFill>
                <a:schemeClr val="tx2"/>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2886472"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a:xfrm>
            <a:off x="457200" y="1600201"/>
            <a:ext cx="8229600" cy="4383380"/>
          </a:xfrm>
          <a:ln w="12700">
            <a:solidFill>
              <a:srgbClr val="FFC000"/>
            </a:solidFill>
            <a:prstDash val="dashDot"/>
          </a:ln>
        </p:spPr>
        <p:txBody>
          <a:bodyPr>
            <a:normAutofit lnSpcReduction="10000"/>
          </a:bodyPr>
          <a:lstStyle/>
          <a:p>
            <a:pPr marL="0" indent="0" algn="justLow" rtl="1">
              <a:buNone/>
            </a:pPr>
            <a:endParaRPr lang="ar-KW" sz="2000" dirty="0" smtClean="0">
              <a:latin typeface="Calibri" pitchFamily="34" charset="0"/>
              <a:cs typeface="mohammad bold art 1" pitchFamily="2" charset="-78"/>
            </a:endParaRPr>
          </a:p>
          <a:p>
            <a:pPr marL="0" indent="0" algn="justLow" rtl="1">
              <a:buNone/>
            </a:pPr>
            <a:r>
              <a:rPr lang="ar-KW" sz="2500" dirty="0" smtClean="0">
                <a:latin typeface="Calibri" pitchFamily="34" charset="0"/>
                <a:cs typeface="mohammad bold art 1" pitchFamily="2" charset="-78"/>
              </a:rPr>
              <a:t>يتم احتساب نسب البيع أو الشراء المسموح - طبقاً لأحكام المادة (3-6-4) من الكتاب التاسع - على </a:t>
            </a:r>
            <a:r>
              <a:rPr lang="ar-KW" sz="2500" dirty="0">
                <a:latin typeface="Calibri" pitchFamily="34" charset="0"/>
                <a:cs typeface="mohammad bold art 1" pitchFamily="2" charset="-78"/>
              </a:rPr>
              <a:t>فترتين خلال السنة الميلادية</a:t>
            </a:r>
            <a:r>
              <a:rPr lang="ar-KW" sz="2500" dirty="0" smtClean="0">
                <a:latin typeface="Calibri" pitchFamily="34" charset="0"/>
                <a:cs typeface="mohammad bold art 1" pitchFamily="2" charset="-78"/>
              </a:rPr>
              <a:t>:</a:t>
            </a:r>
          </a:p>
          <a:p>
            <a:pPr marL="0" indent="0" algn="justLow" rtl="1">
              <a:buNone/>
            </a:pPr>
            <a:endParaRPr lang="ar-KW" sz="2000" dirty="0">
              <a:latin typeface="Calibri" pitchFamily="34" charset="0"/>
              <a:cs typeface="mohammad bold art 1" pitchFamily="2" charset="-78"/>
            </a:endParaRPr>
          </a:p>
          <a:p>
            <a:pPr marL="0" indent="0" algn="justLow" rtl="1">
              <a:buNone/>
            </a:pPr>
            <a:endParaRPr lang="ar-KW" sz="2000" dirty="0" smtClean="0">
              <a:solidFill>
                <a:schemeClr val="accent1">
                  <a:lumMod val="75000"/>
                </a:schemeClr>
              </a:solidFill>
              <a:latin typeface="Calibri" pitchFamily="34" charset="0"/>
              <a:cs typeface="mohammad bold art 1" pitchFamily="2" charset="-78"/>
            </a:endParaRPr>
          </a:p>
          <a:p>
            <a:pPr marL="0" indent="0" algn="justLow" rtl="1">
              <a:buNone/>
            </a:pPr>
            <a:endParaRPr lang="ar-KW" sz="2000" dirty="0">
              <a:solidFill>
                <a:schemeClr val="accent1">
                  <a:lumMod val="75000"/>
                </a:schemeClr>
              </a:solidFill>
              <a:latin typeface="Calibri" pitchFamily="34" charset="0"/>
              <a:cs typeface="mohammad bold art 1" pitchFamily="2" charset="-78"/>
            </a:endParaRPr>
          </a:p>
          <a:p>
            <a:pPr marL="0" indent="0" algn="justLow" rtl="1">
              <a:buNone/>
            </a:pPr>
            <a:endParaRPr lang="ar-KW" sz="2000" dirty="0" smtClean="0">
              <a:solidFill>
                <a:schemeClr val="accent1">
                  <a:lumMod val="75000"/>
                </a:schemeClr>
              </a:solidFill>
              <a:latin typeface="Calibri" pitchFamily="34" charset="0"/>
              <a:cs typeface="mohammad bold art 1" pitchFamily="2" charset="-78"/>
            </a:endParaRPr>
          </a:p>
          <a:p>
            <a:pPr marL="0" indent="0" algn="justLow" rtl="1">
              <a:buNone/>
            </a:pPr>
            <a:endParaRPr lang="ar-KW" sz="2000" dirty="0">
              <a:solidFill>
                <a:schemeClr val="accent1">
                  <a:lumMod val="75000"/>
                </a:schemeClr>
              </a:solidFill>
              <a:latin typeface="Calibri" pitchFamily="34" charset="0"/>
              <a:cs typeface="mohammad bold art 1" pitchFamily="2" charset="-78"/>
            </a:endParaRPr>
          </a:p>
          <a:p>
            <a:pPr marL="0" indent="0" algn="justLow" rtl="1">
              <a:buNone/>
            </a:pPr>
            <a:endParaRPr lang="ar-KW" sz="1200" dirty="0" smtClean="0">
              <a:latin typeface="Calibri" pitchFamily="34" charset="0"/>
              <a:cs typeface="mohammad bold art 1" pitchFamily="2" charset="-78"/>
            </a:endParaRPr>
          </a:p>
          <a:p>
            <a:pPr algn="justLow" rtl="1">
              <a:buFont typeface="Wingdings" panose="05000000000000000000" pitchFamily="2" charset="2"/>
              <a:buChar char="v"/>
            </a:pPr>
            <a:r>
              <a:rPr lang="ar-KW" sz="2000" dirty="0" smtClean="0">
                <a:latin typeface="Calibri" pitchFamily="34" charset="0"/>
                <a:cs typeface="mohammad bold art 1" pitchFamily="2" charset="-78"/>
              </a:rPr>
              <a:t>تحتسب نسبة الشراء أو البيع المسموح بها بناءً على إجمالي ملكية المسيطر في بداية هذه الفترات.</a:t>
            </a:r>
            <a:r>
              <a:rPr lang="ar-KW" sz="2000" dirty="0">
                <a:latin typeface="Calibri" pitchFamily="34" charset="0"/>
                <a:cs typeface="mohammad bold art 1" pitchFamily="2" charset="-78"/>
              </a:rPr>
              <a:t> </a:t>
            </a:r>
            <a:endParaRPr lang="ar-KW" sz="2000" dirty="0" smtClean="0">
              <a:latin typeface="Calibri" pitchFamily="34" charset="0"/>
              <a:cs typeface="mohammad bold art 1" pitchFamily="2" charset="-78"/>
            </a:endParaRPr>
          </a:p>
          <a:p>
            <a:pPr algn="justLow" rtl="1">
              <a:buFont typeface="Wingdings" panose="05000000000000000000" pitchFamily="2" charset="2"/>
              <a:buChar char="v"/>
            </a:pPr>
            <a:r>
              <a:rPr lang="ar-KW" sz="2000" dirty="0" smtClean="0">
                <a:latin typeface="Calibri" pitchFamily="34" charset="0"/>
                <a:cs typeface="mohammad bold art 1" pitchFamily="2" charset="-78"/>
              </a:rPr>
              <a:t>كما تشمل هذه النسبة أي عملية بيع أو شراء مباشرة أو غير مباشرة من قبل الشركات التابعة أو الأطراف المتحالفة.</a:t>
            </a:r>
            <a:endParaRPr lang="ar-KW" sz="2000" dirty="0">
              <a:latin typeface="Calibri" pitchFamily="34" charset="0"/>
              <a:cs typeface="mohammad bold art 1"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2353009227"/>
              </p:ext>
            </p:extLst>
          </p:nvPr>
        </p:nvGraphicFramePr>
        <p:xfrm>
          <a:off x="1547664" y="3068960"/>
          <a:ext cx="6096000" cy="1107440"/>
        </p:xfrm>
        <a:graphic>
          <a:graphicData uri="http://schemas.openxmlformats.org/drawingml/2006/table">
            <a:tbl>
              <a:tblPr firstRow="1" bandRow="1">
                <a:tableStyleId>{5C22544A-7EE6-4342-B048-85BDC9FD1C3A}</a:tableStyleId>
              </a:tblPr>
              <a:tblGrid>
                <a:gridCol w="4968552"/>
                <a:gridCol w="1127448"/>
              </a:tblGrid>
              <a:tr h="298832">
                <a:tc>
                  <a:txBody>
                    <a:bodyPr/>
                    <a:lstStyle/>
                    <a:p>
                      <a:pPr algn="ctr"/>
                      <a:r>
                        <a:rPr lang="ar-KW" dirty="0" smtClean="0">
                          <a:cs typeface="mohammad bold art 1" pitchFamily="2" charset="-78"/>
                        </a:rPr>
                        <a:t>التاريخ</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algn="ctr"/>
                      <a:r>
                        <a:rPr lang="ar-KW" dirty="0" smtClean="0">
                          <a:cs typeface="mohammad bold art 1" pitchFamily="2" charset="-78"/>
                        </a:rPr>
                        <a:t>الفترة </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370840">
                <a:tc>
                  <a:txBody>
                    <a:bodyPr/>
                    <a:lstStyle/>
                    <a:p>
                      <a:pPr algn="ctr"/>
                      <a:r>
                        <a:rPr lang="ar-KW" baseline="0" dirty="0" smtClean="0">
                          <a:cs typeface="mohammad bold art 1" pitchFamily="2" charset="-78"/>
                        </a:rPr>
                        <a:t> الفترة من 1 يناير لغاية 30 يونيو</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dirty="0" smtClean="0">
                          <a:cs typeface="mohammad bold art 1" pitchFamily="2" charset="-78"/>
                        </a:rPr>
                        <a:t>1</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370840">
                <a:tc>
                  <a:txBody>
                    <a:bodyPr/>
                    <a:lstStyle/>
                    <a:p>
                      <a:pPr algn="ctr" rtl="1"/>
                      <a:r>
                        <a:rPr lang="ar-KW" dirty="0" smtClean="0">
                          <a:cs typeface="mohammad bold art 1" pitchFamily="2" charset="-78"/>
                        </a:rPr>
                        <a:t>   الفترة من 1 يوليو لغاية 31 ديسمبر    </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dirty="0" smtClean="0">
                          <a:cs typeface="mohammad bold art 1" pitchFamily="2" charset="-78"/>
                        </a:rPr>
                        <a:t>2</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
        <p:nvSpPr>
          <p:cNvPr id="3" name="Slide Number Placeholder 2"/>
          <p:cNvSpPr>
            <a:spLocks noGrp="1"/>
          </p:cNvSpPr>
          <p:nvPr>
            <p:ph type="sldNum" sz="quarter" idx="12"/>
          </p:nvPr>
        </p:nvSpPr>
        <p:spPr/>
        <p:txBody>
          <a:bodyPr/>
          <a:lstStyle/>
          <a:p>
            <a:fld id="{8DDEC8EC-0F4B-4CDB-8AC0-556EC31B66C3}" type="slidenum">
              <a:rPr lang="en-GB" smtClean="0"/>
              <a:t>14</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7699426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2800" b="1" dirty="0">
                <a:solidFill>
                  <a:schemeClr val="tx2"/>
                </a:solidFill>
                <a:latin typeface="Calibri" pitchFamily="34" charset="0"/>
                <a:cs typeface="mohammad bold art 1" pitchFamily="2" charset="-78"/>
              </a:rPr>
              <a:t/>
            </a:r>
            <a:br>
              <a:rPr lang="ar-KW" sz="2800" b="1" dirty="0">
                <a:solidFill>
                  <a:schemeClr val="tx2"/>
                </a:solidFill>
                <a:latin typeface="Calibri" pitchFamily="34" charset="0"/>
                <a:cs typeface="mohammad bold art 1" pitchFamily="2" charset="-78"/>
              </a:rPr>
            </a:br>
            <a:r>
              <a:rPr lang="ar-KW" sz="2800" b="1" dirty="0">
                <a:solidFill>
                  <a:schemeClr val="tx2"/>
                </a:solidFill>
                <a:latin typeface="Calibri" pitchFamily="34" charset="0"/>
                <a:cs typeface="mohammad bold art 1" pitchFamily="2" charset="-78"/>
              </a:rPr>
              <a:t>آلية احتساب مدى البيع أو الشراء</a:t>
            </a:r>
            <a:r>
              <a:rPr lang="ar-KW" sz="2800" dirty="0">
                <a:solidFill>
                  <a:schemeClr val="tx2"/>
                </a:solidFill>
                <a:latin typeface="Calibri" pitchFamily="34" charset="0"/>
                <a:cs typeface="mohammad bold art 1" pitchFamily="2" charset="-78"/>
              </a:rPr>
              <a:t/>
            </a:r>
            <a:br>
              <a:rPr lang="ar-KW" sz="2800" dirty="0">
                <a:solidFill>
                  <a:schemeClr val="tx2"/>
                </a:solidFill>
                <a:latin typeface="Calibri" pitchFamily="34" charset="0"/>
                <a:cs typeface="mohammad bold art 1" pitchFamily="2" charset="-78"/>
              </a:rPr>
            </a:br>
            <a:endParaRPr lang="en-US" sz="2800" dirty="0">
              <a:solidFill>
                <a:schemeClr val="tx2"/>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238241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10"/>
          <p:cNvSpPr>
            <a:spLocks noGrp="1"/>
          </p:cNvSpPr>
          <p:nvPr>
            <p:ph idx="1"/>
          </p:nvPr>
        </p:nvSpPr>
        <p:spPr>
          <a:xfrm>
            <a:off x="457200" y="1600201"/>
            <a:ext cx="8229600" cy="4383380"/>
          </a:xfrm>
          <a:ln w="12700">
            <a:solidFill>
              <a:srgbClr val="FFC000"/>
            </a:solidFill>
            <a:prstDash val="dashDot"/>
          </a:ln>
        </p:spPr>
        <p:txBody>
          <a:bodyPr>
            <a:noAutofit/>
          </a:bodyPr>
          <a:lstStyle/>
          <a:p>
            <a:pPr marL="0" indent="0" algn="justLow" rtl="1">
              <a:buNone/>
            </a:pPr>
            <a:r>
              <a:rPr lang="ar-KW" sz="2500" dirty="0">
                <a:latin typeface="Calibri" pitchFamily="34" charset="0"/>
                <a:cs typeface="mohammad bold art 1" pitchFamily="2" charset="-78"/>
              </a:rPr>
              <a:t>واستناداً إلى المادة </a:t>
            </a:r>
            <a:r>
              <a:rPr lang="ar-KW" sz="2500" dirty="0">
                <a:latin typeface="Calibri" pitchFamily="34" charset="0"/>
                <a:cs typeface="mohammad bold art 1" pitchFamily="2" charset="-78"/>
              </a:rPr>
              <a:t>(</a:t>
            </a:r>
            <a:r>
              <a:rPr lang="ar-KW" sz="2500" dirty="0">
                <a:latin typeface="Calibri" pitchFamily="34" charset="0"/>
                <a:cs typeface="mohammad bold art 1" pitchFamily="2" charset="-78"/>
              </a:rPr>
              <a:t>3-6-5</a:t>
            </a:r>
            <a:r>
              <a:rPr lang="ar-KW" sz="2500" dirty="0" smtClean="0">
                <a:latin typeface="Calibri" pitchFamily="34" charset="0"/>
                <a:cs typeface="mohammad bold art 1" pitchFamily="2" charset="-78"/>
              </a:rPr>
              <a:t>) من الكتاب التاسع، فإن للأطراف </a:t>
            </a:r>
            <a:r>
              <a:rPr lang="ar-KW" sz="2500" dirty="0">
                <a:latin typeface="Calibri" pitchFamily="34" charset="0"/>
                <a:cs typeface="mohammad bold art 1" pitchFamily="2" charset="-78"/>
              </a:rPr>
              <a:t>المسيطرة حق البيع أو الشراء مباشرة في البورصة، </a:t>
            </a:r>
            <a:r>
              <a:rPr lang="ar-KW" sz="2500" dirty="0" smtClean="0">
                <a:latin typeface="Calibri" pitchFamily="34" charset="0"/>
                <a:cs typeface="mohammad bold art 1" pitchFamily="2" charset="-78"/>
              </a:rPr>
              <a:t>وعلى الأطراف الالتزام </a:t>
            </a:r>
            <a:r>
              <a:rPr lang="ar-KW" sz="2500" dirty="0">
                <a:latin typeface="Calibri" pitchFamily="34" charset="0"/>
                <a:cs typeface="mohammad bold art 1" pitchFamily="2" charset="-78"/>
              </a:rPr>
              <a:t>بأحكام متطلبات الإفصاح المنصوص عليها </a:t>
            </a:r>
            <a:r>
              <a:rPr lang="ar-KW" sz="2500" dirty="0" smtClean="0">
                <a:latin typeface="Calibri" pitchFamily="34" charset="0"/>
                <a:cs typeface="mohammad bold art 1" pitchFamily="2" charset="-78"/>
              </a:rPr>
              <a:t>في الكتاب العاشر (الإفصاح والشفافية) من </a:t>
            </a:r>
            <a:r>
              <a:rPr lang="ar-KW" sz="2500" dirty="0">
                <a:latin typeface="Calibri" pitchFamily="34" charset="0"/>
                <a:cs typeface="mohammad bold art 1" pitchFamily="2" charset="-78"/>
              </a:rPr>
              <a:t>اللائحة.</a:t>
            </a:r>
          </a:p>
          <a:p>
            <a:pPr marL="0" indent="0" algn="r">
              <a:buNone/>
            </a:pPr>
            <a:r>
              <a:rPr lang="ar-KW" sz="2000" dirty="0">
                <a:latin typeface="Calibri" pitchFamily="34" charset="0"/>
                <a:cs typeface="mohammad bold art 1" pitchFamily="2" charset="-78"/>
              </a:rPr>
              <a:t> </a:t>
            </a:r>
          </a:p>
          <a:p>
            <a:pPr marL="0" indent="0" algn="r">
              <a:buNone/>
            </a:pPr>
            <a:r>
              <a:rPr lang="ar-KW" b="1" u="sng" dirty="0" smtClean="0">
                <a:latin typeface="Calibri" pitchFamily="34" charset="0"/>
                <a:cs typeface="mohammad bold art 1" pitchFamily="2" charset="-78"/>
              </a:rPr>
              <a:t>متضمنات الإفصاح</a:t>
            </a:r>
            <a:r>
              <a:rPr lang="ar-KW" b="1" u="sng" dirty="0">
                <a:latin typeface="Calibri" pitchFamily="34" charset="0"/>
                <a:cs typeface="mohammad bold art 1" pitchFamily="2" charset="-78"/>
              </a:rPr>
              <a:t>:</a:t>
            </a:r>
          </a:p>
          <a:p>
            <a:pPr marL="0" indent="0" algn="r">
              <a:buNone/>
            </a:pPr>
            <a:endParaRPr lang="ar-KW" sz="500" u="sng" dirty="0">
              <a:latin typeface="Calibri" pitchFamily="34" charset="0"/>
              <a:cs typeface="mohammad bold art 1" pitchFamily="2" charset="-78"/>
            </a:endParaRPr>
          </a:p>
          <a:p>
            <a:pPr marL="457200" indent="-457200" algn="r" rtl="1">
              <a:buFont typeface="+mj-lt"/>
              <a:buAutoNum type="arabicPeriod"/>
            </a:pPr>
            <a:r>
              <a:rPr lang="ar-KW" sz="2500" dirty="0" smtClean="0">
                <a:latin typeface="Calibri" pitchFamily="34" charset="0"/>
                <a:cs typeface="mohammad bold art 1" pitchFamily="2" charset="-78"/>
              </a:rPr>
              <a:t>الإفصاح عن نسبة الأسهم التي تم بيعها أو شراؤها.</a:t>
            </a:r>
          </a:p>
          <a:p>
            <a:pPr marL="457200" indent="-457200" algn="r" rtl="1">
              <a:buFont typeface="+mj-lt"/>
              <a:buAutoNum type="arabicPeriod"/>
            </a:pPr>
            <a:r>
              <a:rPr lang="ar-KW" sz="2500" dirty="0" smtClean="0">
                <a:latin typeface="Calibri" pitchFamily="34" charset="0"/>
                <a:cs typeface="mohammad bold art 1" pitchFamily="2" charset="-78"/>
              </a:rPr>
              <a:t>الإفصاح </a:t>
            </a:r>
            <a:r>
              <a:rPr lang="ar-KW" sz="2500" dirty="0">
                <a:latin typeface="Calibri" pitchFamily="34" charset="0"/>
                <a:cs typeface="mohammad bold art 1" pitchFamily="2" charset="-78"/>
              </a:rPr>
              <a:t>عن الشركات التابعة والأطراف المتحالفة.</a:t>
            </a:r>
          </a:p>
          <a:p>
            <a:pPr marL="457200" lvl="0" indent="-457200" algn="r" rtl="1">
              <a:buFont typeface="+mj-lt"/>
              <a:buAutoNum type="arabicPeriod"/>
            </a:pPr>
            <a:r>
              <a:rPr lang="ar-KW" sz="2500" dirty="0">
                <a:latin typeface="Calibri" pitchFamily="34" charset="0"/>
                <a:cs typeface="mohammad bold art 1" pitchFamily="2" charset="-78"/>
              </a:rPr>
              <a:t>إجمالي النسبة المتبقية للمسيطر المسموح له </a:t>
            </a:r>
            <a:r>
              <a:rPr lang="ar-KW" sz="2500" dirty="0" smtClean="0">
                <a:latin typeface="Calibri" pitchFamily="34" charset="0"/>
                <a:cs typeface="mohammad bold art 1" pitchFamily="2" charset="-78"/>
              </a:rPr>
              <a:t>بالبيع أو الشراء خلال ستة أشهر. </a:t>
            </a:r>
            <a:endParaRPr lang="ar-KW" sz="2500" dirty="0">
              <a:latin typeface="Calibri" pitchFamily="34" charset="0"/>
              <a:cs typeface="mohammad bold art 1" pitchFamily="2" charset="-78"/>
            </a:endParaRPr>
          </a:p>
          <a:p>
            <a:pPr marL="0" indent="0" algn="r" rtl="1">
              <a:buNone/>
            </a:pPr>
            <a:endParaRPr lang="ar-KW" sz="2400" u="sng" dirty="0" smtClean="0">
              <a:solidFill>
                <a:srgbClr val="FF0000"/>
              </a:solidFill>
              <a:latin typeface="Calibri" pitchFamily="34" charset="0"/>
              <a:cs typeface="mohammad bold art 1" pitchFamily="2" charset="-78"/>
            </a:endParaRPr>
          </a:p>
          <a:p>
            <a:pPr marL="0" indent="0" algn="r">
              <a:buNone/>
            </a:pPr>
            <a:endParaRPr lang="en-US" sz="2400" b="1" u="sng" dirty="0">
              <a:solidFill>
                <a:srgbClr val="FF0000"/>
              </a:solidFill>
              <a:latin typeface="Calibri" pitchFamily="34" charset="0"/>
              <a:cs typeface="mohammad bold art 1" pitchFamily="2" charset="-78"/>
            </a:endParaRPr>
          </a:p>
        </p:txBody>
      </p:sp>
      <p:sp>
        <p:nvSpPr>
          <p:cNvPr id="3" name="Slide Number Placeholder 2"/>
          <p:cNvSpPr>
            <a:spLocks noGrp="1"/>
          </p:cNvSpPr>
          <p:nvPr>
            <p:ph type="sldNum" sz="quarter" idx="12"/>
          </p:nvPr>
        </p:nvSpPr>
        <p:spPr/>
        <p:txBody>
          <a:bodyPr/>
          <a:lstStyle/>
          <a:p>
            <a:fld id="{8DDEC8EC-0F4B-4CDB-8AC0-556EC31B66C3}" type="slidenum">
              <a:rPr lang="en-GB" smtClean="0"/>
              <a:t>15</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5171688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400" b="1" dirty="0" smtClean="0">
                <a:latin typeface="Calibri" pitchFamily="34" charset="0"/>
                <a:cs typeface="mohammad bold art 1" pitchFamily="2" charset="-78"/>
              </a:rPr>
              <a:t>رابعاً: </a:t>
            </a:r>
            <a:endParaRPr lang="ar-KW" sz="5400" b="1" dirty="0">
              <a:latin typeface="Calibri" pitchFamily="34" charset="0"/>
              <a:cs typeface="mohammad bold art 1" pitchFamily="2" charset="-78"/>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تجاوز نسبة البيع أو الشراء المسموح بها</a:t>
            </a:r>
            <a:endParaRPr lang="ar-KW" sz="50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16</a:t>
            </a:fld>
            <a:endParaRPr lang="en-GB"/>
          </a:p>
        </p:txBody>
      </p:sp>
    </p:spTree>
    <p:extLst>
      <p:ext uri="{BB962C8B-B14F-4D97-AF65-F5344CB8AC3E}">
        <p14:creationId xmlns:p14="http://schemas.microsoft.com/office/powerpoint/2010/main" val="27907032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2800" b="1" dirty="0" smtClean="0">
                <a:solidFill>
                  <a:schemeClr val="tx2"/>
                </a:solidFill>
                <a:latin typeface="Calibri" pitchFamily="34" charset="0"/>
                <a:cs typeface="mohammad bold art 1" pitchFamily="2" charset="-78"/>
              </a:rPr>
              <a:t/>
            </a:r>
            <a:br>
              <a:rPr lang="ar-KW" sz="2800" b="1" dirty="0" smtClean="0">
                <a:solidFill>
                  <a:schemeClr val="tx2"/>
                </a:solidFill>
                <a:latin typeface="Calibri" pitchFamily="34" charset="0"/>
                <a:cs typeface="mohammad bold art 1" pitchFamily="2" charset="-78"/>
              </a:rPr>
            </a:br>
            <a:r>
              <a:rPr lang="ar-KW" sz="2800" b="1" dirty="0" smtClean="0">
                <a:solidFill>
                  <a:schemeClr val="tx2"/>
                </a:solidFill>
                <a:latin typeface="Calibri" pitchFamily="34" charset="0"/>
                <a:cs typeface="mohammad bold art 1" pitchFamily="2" charset="-78"/>
              </a:rPr>
              <a:t>تجاوز نسبة البيع أو الشراء </a:t>
            </a:r>
            <a:r>
              <a:rPr lang="ar-KW" sz="2800" b="1" dirty="0">
                <a:solidFill>
                  <a:schemeClr val="tx2"/>
                </a:solidFill>
                <a:latin typeface="Calibri" pitchFamily="34" charset="0"/>
                <a:cs typeface="mohammad bold art 1" pitchFamily="2" charset="-78"/>
              </a:rPr>
              <a:t>المسموح </a:t>
            </a:r>
            <a:r>
              <a:rPr lang="ar-KW" sz="2800" b="1" dirty="0" smtClean="0">
                <a:solidFill>
                  <a:schemeClr val="tx2"/>
                </a:solidFill>
                <a:latin typeface="Calibri" pitchFamily="34" charset="0"/>
                <a:cs typeface="mohammad bold art 1" pitchFamily="2" charset="-78"/>
              </a:rPr>
              <a:t>بها</a:t>
            </a:r>
            <a:r>
              <a:rPr lang="en-US" sz="2800" b="1" dirty="0">
                <a:solidFill>
                  <a:schemeClr val="tx2"/>
                </a:solidFill>
                <a:latin typeface="Calibri" pitchFamily="34" charset="0"/>
                <a:cs typeface="mohammad bold art 1" pitchFamily="2" charset="-78"/>
              </a:rPr>
              <a:t/>
            </a:r>
            <a:br>
              <a:rPr lang="en-US" sz="2800" b="1" dirty="0">
                <a:solidFill>
                  <a:schemeClr val="tx2"/>
                </a:solidFill>
                <a:latin typeface="Calibri" pitchFamily="34" charset="0"/>
                <a:cs typeface="mohammad bold art 1" pitchFamily="2" charset="-78"/>
              </a:rPr>
            </a:br>
            <a:endParaRPr lang="en-US" sz="28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2276474"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81328"/>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12"/>
          <p:cNvGraphicFramePr>
            <a:graphicFrameLocks noGrp="1"/>
          </p:cNvGraphicFramePr>
          <p:nvPr>
            <p:ph idx="1"/>
            <p:extLst>
              <p:ext uri="{D42A27DB-BD31-4B8C-83A1-F6EECF244321}">
                <p14:modId xmlns:p14="http://schemas.microsoft.com/office/powerpoint/2010/main" val="1025407711"/>
              </p:ext>
            </p:extLst>
          </p:nvPr>
        </p:nvGraphicFramePr>
        <p:xfrm>
          <a:off x="533400" y="1556792"/>
          <a:ext cx="8153399" cy="4505613"/>
        </p:xfrm>
        <a:graphic>
          <a:graphicData uri="http://schemas.openxmlformats.org/drawingml/2006/table">
            <a:tbl>
              <a:tblPr firstRow="1" bandRow="1">
                <a:tableStyleId>{5C22544A-7EE6-4342-B048-85BDC9FD1C3A}</a:tableStyleId>
              </a:tblPr>
              <a:tblGrid>
                <a:gridCol w="5849533"/>
                <a:gridCol w="2303866"/>
              </a:tblGrid>
              <a:tr h="432048">
                <a:tc>
                  <a:txBody>
                    <a:bodyPr/>
                    <a:lstStyle/>
                    <a:p>
                      <a:pPr marL="0" marR="0" algn="ctr" rtl="1">
                        <a:lnSpc>
                          <a:spcPct val="107000"/>
                        </a:lnSpc>
                        <a:spcBef>
                          <a:spcPts val="0"/>
                        </a:spcBef>
                        <a:spcAft>
                          <a:spcPts val="800"/>
                        </a:spcAft>
                      </a:pPr>
                      <a:r>
                        <a:rPr lang="ar-KW" sz="1800" dirty="0" smtClean="0">
                          <a:effectLst/>
                        </a:rPr>
                        <a:t>الحكم</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marL="0" marR="0" algn="ctr" rtl="1">
                        <a:lnSpc>
                          <a:spcPct val="107000"/>
                        </a:lnSpc>
                        <a:spcBef>
                          <a:spcPts val="0"/>
                        </a:spcBef>
                        <a:spcAft>
                          <a:spcPts val="800"/>
                        </a:spcAft>
                      </a:pPr>
                      <a:r>
                        <a:rPr lang="ar-KW" sz="1800" dirty="0" smtClean="0">
                          <a:effectLst/>
                        </a:rPr>
                        <a:t>الحالة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1728192">
                <a:tc>
                  <a:txBody>
                    <a:bodyPr/>
                    <a:lstStyle/>
                    <a:p>
                      <a:pPr marL="0" marR="0" algn="justLow" rtl="1">
                        <a:lnSpc>
                          <a:spcPct val="107000"/>
                        </a:lnSpc>
                        <a:spcBef>
                          <a:spcPts val="0"/>
                        </a:spcBef>
                        <a:spcAft>
                          <a:spcPts val="800"/>
                        </a:spcAft>
                      </a:pPr>
                      <a:r>
                        <a:rPr lang="ar-KW" sz="1800" b="1" u="sng" dirty="0" smtClean="0">
                          <a:solidFill>
                            <a:srgbClr val="FF0000"/>
                          </a:solidFill>
                          <a:effectLst/>
                          <a:cs typeface="mohammad bold art 1" pitchFamily="2" charset="-78"/>
                        </a:rPr>
                        <a:t>المادة</a:t>
                      </a:r>
                      <a:r>
                        <a:rPr lang="ar-KW" sz="1800" b="1" u="sng" baseline="0" dirty="0" smtClean="0">
                          <a:solidFill>
                            <a:srgbClr val="FF0000"/>
                          </a:solidFill>
                          <a:effectLst/>
                          <a:cs typeface="mohammad bold art 1" pitchFamily="2" charset="-78"/>
                        </a:rPr>
                        <a:t> (3-6-6):</a:t>
                      </a:r>
                      <a:endParaRPr lang="ar-KW" sz="1800" b="1" u="sng" dirty="0" smtClean="0">
                        <a:solidFill>
                          <a:srgbClr val="FF0000"/>
                        </a:solidFill>
                        <a:effectLst/>
                        <a:cs typeface="mohammad bold art 1" pitchFamily="2" charset="-78"/>
                      </a:endParaRPr>
                    </a:p>
                    <a:p>
                      <a:pPr marL="0" marR="0" algn="justLow" rtl="1">
                        <a:lnSpc>
                          <a:spcPct val="107000"/>
                        </a:lnSpc>
                        <a:spcBef>
                          <a:spcPts val="0"/>
                        </a:spcBef>
                        <a:spcAft>
                          <a:spcPts val="800"/>
                        </a:spcAft>
                      </a:pPr>
                      <a:r>
                        <a:rPr lang="ar-KW" sz="1800" b="1" dirty="0" smtClean="0">
                          <a:latin typeface="Calibri" pitchFamily="34" charset="0"/>
                          <a:cs typeface="mohammad bold art 1" pitchFamily="2" charset="-78"/>
                        </a:rPr>
                        <a:t>"</a:t>
                      </a:r>
                      <a:r>
                        <a:rPr lang="ar-KW" sz="1800" dirty="0" smtClean="0">
                          <a:effectLst/>
                          <a:cs typeface="mohammad bold art 1" pitchFamily="2" charset="-78"/>
                        </a:rPr>
                        <a:t>يلتـزم </a:t>
                      </a:r>
                      <a:r>
                        <a:rPr lang="ar-KW" sz="1800" dirty="0">
                          <a:effectLst/>
                          <a:cs typeface="mohammad bold art 1" pitchFamily="2" charset="-78"/>
                        </a:rPr>
                        <a:t>المسيطر بتقديم </a:t>
                      </a:r>
                      <a:r>
                        <a:rPr lang="ar-KW" sz="1800" u="sng" dirty="0">
                          <a:effectLst/>
                          <a:cs typeface="mohammad bold art 1" pitchFamily="2" charset="-78"/>
                        </a:rPr>
                        <a:t>عرض استحواذ إلزامي في حال تجاوز نسبة شراء الأسهم المسموحة له</a:t>
                      </a:r>
                      <a:r>
                        <a:rPr lang="ar-KW" sz="1800" dirty="0">
                          <a:effectLst/>
                          <a:cs typeface="mohammad bold art 1" pitchFamily="2" charset="-78"/>
                        </a:rPr>
                        <a:t>، وذلك وفقا لأحكام المادة (3-6-2) أو في حالة انخفاض نسبة ملكيته عن 30% من أسهم الشركة المدرجة ثم زيادتها مرة أخرى عن هذه النسبة</a:t>
                      </a:r>
                      <a:r>
                        <a:rPr lang="ar-KW" sz="1800" dirty="0" smtClean="0">
                          <a:effectLst/>
                          <a:cs typeface="mohammad bold art 1" pitchFamily="2" charset="-78"/>
                        </a:rPr>
                        <a:t>.</a:t>
                      </a:r>
                      <a:r>
                        <a:rPr lang="ar-KW" sz="1800" b="1" dirty="0" smtClean="0">
                          <a:latin typeface="Calibri" pitchFamily="34" charset="0"/>
                          <a:cs typeface="mohammad bold art 1" pitchFamily="2" charset="-78"/>
                        </a:rPr>
                        <a:t> "</a:t>
                      </a:r>
                      <a:endParaRPr lang="ar-KW" sz="1800" dirty="0" smtClean="0">
                        <a:effectLst/>
                        <a:cs typeface="mohammad bold art 1" pitchFamily="2" charset="-78"/>
                      </a:endParaRPr>
                    </a:p>
                  </a:txBody>
                  <a:tcPr marL="68580" marR="68580" marT="9525"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algn="ctr" rtl="1">
                        <a:lnSpc>
                          <a:spcPct val="107000"/>
                        </a:lnSpc>
                        <a:spcBef>
                          <a:spcPts val="0"/>
                        </a:spcBef>
                        <a:spcAft>
                          <a:spcPts val="800"/>
                        </a:spcAft>
                      </a:pPr>
                      <a:endParaRPr lang="ar-KW" sz="1800" dirty="0" smtClean="0">
                        <a:effectLst/>
                        <a:cs typeface="mohammad bold art 1" pitchFamily="2" charset="-78"/>
                      </a:endParaRPr>
                    </a:p>
                    <a:p>
                      <a:pPr marL="0" marR="0" algn="ctr" rtl="1">
                        <a:lnSpc>
                          <a:spcPct val="107000"/>
                        </a:lnSpc>
                        <a:spcBef>
                          <a:spcPts val="0"/>
                        </a:spcBef>
                        <a:spcAft>
                          <a:spcPts val="800"/>
                        </a:spcAft>
                      </a:pPr>
                      <a:r>
                        <a:rPr lang="ar-KW" sz="1800" dirty="0" smtClean="0">
                          <a:effectLst/>
                          <a:cs typeface="mohammad bold art 1" pitchFamily="2" charset="-78"/>
                        </a:rPr>
                        <a:t>تجاوز </a:t>
                      </a:r>
                      <a:r>
                        <a:rPr lang="ar-KW" sz="1800" dirty="0">
                          <a:effectLst/>
                          <a:cs typeface="mohammad bold art 1" pitchFamily="2" charset="-78"/>
                        </a:rPr>
                        <a:t>نسبة الشراء المسموح بها</a:t>
                      </a:r>
                      <a:endParaRPr lang="en-US" sz="1800" dirty="0">
                        <a:effectLst/>
                        <a:latin typeface="Calibri" panose="020F0502020204030204" pitchFamily="34" charset="0"/>
                        <a:ea typeface="Calibri" panose="020F0502020204030204"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1734032">
                <a:tc>
                  <a:txBody>
                    <a:bodyPr/>
                    <a:lstStyle/>
                    <a:p>
                      <a:pPr marL="0" marR="0" indent="0" algn="justLow" defTabSz="914400" rtl="1" eaLnBrk="1" fontAlgn="auto" latinLnBrk="0" hangingPunct="1">
                        <a:lnSpc>
                          <a:spcPct val="107000"/>
                        </a:lnSpc>
                        <a:spcBef>
                          <a:spcPts val="0"/>
                        </a:spcBef>
                        <a:spcAft>
                          <a:spcPts val="800"/>
                        </a:spcAft>
                        <a:buClrTx/>
                        <a:buSzTx/>
                        <a:buFontTx/>
                        <a:buNone/>
                        <a:tabLst/>
                        <a:defRPr/>
                      </a:pPr>
                      <a:r>
                        <a:rPr lang="ar-KW" sz="1800" b="1" u="sng" dirty="0" smtClean="0">
                          <a:solidFill>
                            <a:srgbClr val="FF0000"/>
                          </a:solidFill>
                          <a:effectLst/>
                          <a:cs typeface="mohammad bold art 1" pitchFamily="2" charset="-78"/>
                        </a:rPr>
                        <a:t>المادة</a:t>
                      </a:r>
                      <a:r>
                        <a:rPr lang="ar-KW" sz="1800" b="1" u="sng" baseline="0" dirty="0" smtClean="0">
                          <a:solidFill>
                            <a:srgbClr val="FF0000"/>
                          </a:solidFill>
                          <a:effectLst/>
                          <a:cs typeface="mohammad bold art 1" pitchFamily="2" charset="-78"/>
                        </a:rPr>
                        <a:t> (3-6-7): </a:t>
                      </a:r>
                      <a:r>
                        <a:rPr lang="ar-KW" sz="2400" b="1" u="none" baseline="0" dirty="0" smtClean="0">
                          <a:solidFill>
                            <a:srgbClr val="FF0000"/>
                          </a:solidFill>
                          <a:effectLst/>
                          <a:cs typeface="mohammad bold art 1" pitchFamily="2" charset="-78"/>
                        </a:rPr>
                        <a:t>*</a:t>
                      </a:r>
                      <a:endParaRPr lang="ar-KW" sz="2400" b="1" u="none" dirty="0" smtClean="0">
                        <a:solidFill>
                          <a:srgbClr val="FF0000"/>
                        </a:solidFill>
                        <a:effectLst/>
                        <a:cs typeface="mohammad bold art 1" pitchFamily="2" charset="-78"/>
                      </a:endParaRPr>
                    </a:p>
                    <a:p>
                      <a:pPr marL="0" marR="0" algn="justLow" rtl="1">
                        <a:lnSpc>
                          <a:spcPct val="107000"/>
                        </a:lnSpc>
                        <a:spcBef>
                          <a:spcPts val="0"/>
                        </a:spcBef>
                        <a:spcAft>
                          <a:spcPts val="800"/>
                        </a:spcAft>
                      </a:pPr>
                      <a:r>
                        <a:rPr lang="ar-KW" sz="1800" dirty="0" smtClean="0">
                          <a:effectLst/>
                          <a:cs typeface="mohammad bold art 1" pitchFamily="2" charset="-78"/>
                        </a:rPr>
                        <a:t>يلتزم </a:t>
                      </a:r>
                      <a:r>
                        <a:rPr lang="ar-KW" sz="1800" dirty="0">
                          <a:effectLst/>
                          <a:cs typeface="mohammad bold art 1" pitchFamily="2" charset="-78"/>
                        </a:rPr>
                        <a:t>المسيطر بالإفصاح عن عملية البيع في حال رغبته بإنقاص ملكيته في الشركة محل السيطرة </a:t>
                      </a:r>
                      <a:r>
                        <a:rPr lang="ar-KW" sz="1800" u="sng" dirty="0">
                          <a:effectLst/>
                          <a:cs typeface="mohammad bold art 1" pitchFamily="2" charset="-78"/>
                        </a:rPr>
                        <a:t>لما دون نسبة 30% من الأسهم المصدرة للشركة</a:t>
                      </a:r>
                      <a:r>
                        <a:rPr lang="ar-KW" sz="1800" dirty="0">
                          <a:effectLst/>
                          <a:cs typeface="mohammad bold art 1" pitchFamily="2" charset="-78"/>
                        </a:rPr>
                        <a:t>، وذلك  من خلال مراسلة الهيئة وتعبئة النموذج </a:t>
                      </a:r>
                      <a:r>
                        <a:rPr lang="ar-KW" sz="1800" dirty="0" smtClean="0">
                          <a:effectLst/>
                          <a:cs typeface="mohammad bold art 1" pitchFamily="2" charset="-78"/>
                        </a:rPr>
                        <a:t>الوارد </a:t>
                      </a:r>
                      <a:r>
                        <a:rPr lang="ar-KW" sz="1800" dirty="0">
                          <a:effectLst/>
                          <a:cs typeface="mohammad bold art 1" pitchFamily="2" charset="-78"/>
                        </a:rPr>
                        <a:t>في الملحق رقم (6) من الكتاب التاسع، قبل تحقق المصلحة وتقديم النموذج للهيئة، بالإضافة إلى </a:t>
                      </a:r>
                      <a:r>
                        <a:rPr lang="ar-KW" sz="1800" u="sng" dirty="0">
                          <a:effectLst/>
                          <a:cs typeface="mohammad bold art 1" pitchFamily="2" charset="-78"/>
                        </a:rPr>
                        <a:t>الإعلان عنه في البورصة</a:t>
                      </a:r>
                      <a:r>
                        <a:rPr lang="ar-KW" sz="1800" dirty="0" smtClean="0">
                          <a:effectLst/>
                          <a:cs typeface="mohammad bold art 1" pitchFamily="2" charset="-78"/>
                        </a:rPr>
                        <a:t>.</a:t>
                      </a:r>
                      <a:r>
                        <a:rPr lang="ar-KW" sz="1800" b="1" dirty="0" smtClean="0">
                          <a:latin typeface="Calibri" pitchFamily="34" charset="0"/>
                          <a:cs typeface="mohammad bold art 1" pitchFamily="2" charset="-78"/>
                        </a:rPr>
                        <a:t> "</a:t>
                      </a:r>
                      <a:endParaRPr lang="en-US" sz="1800" dirty="0">
                        <a:effectLst/>
                        <a:latin typeface="Calibri" panose="020F0502020204030204" pitchFamily="34" charset="0"/>
                        <a:ea typeface="Calibri" panose="020F0502020204030204"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algn="ctr" rtl="1">
                        <a:lnSpc>
                          <a:spcPct val="107000"/>
                        </a:lnSpc>
                        <a:spcBef>
                          <a:spcPts val="0"/>
                        </a:spcBef>
                        <a:spcAft>
                          <a:spcPts val="800"/>
                        </a:spcAft>
                      </a:pPr>
                      <a:endParaRPr lang="ar-KW" sz="1800" dirty="0" smtClean="0">
                        <a:effectLst/>
                        <a:cs typeface="mohammad bold art 1" pitchFamily="2" charset="-78"/>
                      </a:endParaRPr>
                    </a:p>
                    <a:p>
                      <a:pPr marL="0" marR="0" algn="ctr" rtl="1">
                        <a:lnSpc>
                          <a:spcPct val="107000"/>
                        </a:lnSpc>
                        <a:spcBef>
                          <a:spcPts val="0"/>
                        </a:spcBef>
                        <a:spcAft>
                          <a:spcPts val="800"/>
                        </a:spcAft>
                      </a:pPr>
                      <a:endParaRPr lang="ar-KW" sz="1800" dirty="0" smtClean="0">
                        <a:effectLst/>
                        <a:cs typeface="mohammad bold art 1" pitchFamily="2" charset="-78"/>
                      </a:endParaRPr>
                    </a:p>
                    <a:p>
                      <a:pPr marL="0" marR="0" algn="ctr" rtl="1">
                        <a:lnSpc>
                          <a:spcPct val="107000"/>
                        </a:lnSpc>
                        <a:spcBef>
                          <a:spcPts val="0"/>
                        </a:spcBef>
                        <a:spcAft>
                          <a:spcPts val="800"/>
                        </a:spcAft>
                      </a:pPr>
                      <a:endParaRPr lang="ar-KW" sz="600" dirty="0" smtClean="0">
                        <a:effectLst/>
                        <a:cs typeface="mohammad bold art 1" pitchFamily="2" charset="-78"/>
                      </a:endParaRPr>
                    </a:p>
                    <a:p>
                      <a:pPr marL="0" marR="0" algn="ctr" rtl="1">
                        <a:lnSpc>
                          <a:spcPct val="107000"/>
                        </a:lnSpc>
                        <a:spcBef>
                          <a:spcPts val="0"/>
                        </a:spcBef>
                        <a:spcAft>
                          <a:spcPts val="800"/>
                        </a:spcAft>
                      </a:pPr>
                      <a:r>
                        <a:rPr lang="ar-KW" sz="1800" dirty="0" smtClean="0">
                          <a:effectLst/>
                          <a:cs typeface="mohammad bold art 1" pitchFamily="2" charset="-78"/>
                        </a:rPr>
                        <a:t>تجاوز </a:t>
                      </a:r>
                      <a:r>
                        <a:rPr lang="ar-KW" sz="1800" dirty="0">
                          <a:effectLst/>
                          <a:cs typeface="mohammad bold art 1" pitchFamily="2" charset="-78"/>
                        </a:rPr>
                        <a:t>نسبة البيع المسموح بها</a:t>
                      </a:r>
                      <a:endParaRPr lang="en-US" sz="1800" dirty="0">
                        <a:effectLst/>
                        <a:latin typeface="Calibri" panose="020F0502020204030204" pitchFamily="34" charset="0"/>
                        <a:ea typeface="Calibri" panose="020F0502020204030204"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
        <p:nvSpPr>
          <p:cNvPr id="3" name="Slide Number Placeholder 2"/>
          <p:cNvSpPr>
            <a:spLocks noGrp="1"/>
          </p:cNvSpPr>
          <p:nvPr>
            <p:ph type="sldNum" sz="quarter" idx="12"/>
          </p:nvPr>
        </p:nvSpPr>
        <p:spPr/>
        <p:txBody>
          <a:bodyPr/>
          <a:lstStyle/>
          <a:p>
            <a:fld id="{8DDEC8EC-0F4B-4CDB-8AC0-556EC31B66C3}" type="slidenum">
              <a:rPr lang="en-GB" smtClean="0"/>
              <a:t>17</a:t>
            </a:fld>
            <a:endParaRPr lang="en-GB"/>
          </a:p>
        </p:txBody>
      </p:sp>
    </p:spTree>
    <p:extLst>
      <p:ext uri="{BB962C8B-B14F-4D97-AF65-F5344CB8AC3E}">
        <p14:creationId xmlns:p14="http://schemas.microsoft.com/office/powerpoint/2010/main" val="1649523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400" b="1" dirty="0" smtClean="0">
                <a:latin typeface="Calibri" pitchFamily="34" charset="0"/>
                <a:cs typeface="mohammad bold art 1" pitchFamily="2" charset="-78"/>
              </a:rPr>
              <a:t>خامساً: </a:t>
            </a:r>
            <a:endParaRPr lang="ar-KW" sz="5400" b="1" dirty="0">
              <a:latin typeface="Calibri" pitchFamily="34" charset="0"/>
              <a:cs typeface="mohammad bold art 1" pitchFamily="2" charset="-78"/>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نموذج </a:t>
            </a:r>
            <a:r>
              <a:rPr lang="ar-KW" sz="5000" b="1" dirty="0">
                <a:latin typeface="Calibri" pitchFamily="34" charset="0"/>
                <a:cs typeface="mohammad bold art 1" pitchFamily="2" charset="-78"/>
              </a:rPr>
              <a:t>بشأن </a:t>
            </a:r>
            <a:r>
              <a:rPr lang="ar-KW" sz="5000" b="1" dirty="0" smtClean="0">
                <a:latin typeface="Calibri" pitchFamily="34" charset="0"/>
                <a:cs typeface="mohammad bold art 1" pitchFamily="2" charset="-78"/>
              </a:rPr>
              <a:t>«بيع أو شراء المسيطر على شركة مدرجة»</a:t>
            </a:r>
            <a:r>
              <a:rPr lang="ar-KW" sz="5000" b="1" dirty="0">
                <a:solidFill>
                  <a:srgbClr val="FF0000"/>
                </a:solidFill>
                <a:latin typeface="Calibri" pitchFamily="34" charset="0"/>
                <a:cs typeface="mohammad bold art 1" pitchFamily="2" charset="-78"/>
              </a:rPr>
              <a:t> </a:t>
            </a:r>
            <a:r>
              <a:rPr lang="ar-KW" sz="5400" b="1" dirty="0">
                <a:solidFill>
                  <a:srgbClr val="FF0000"/>
                </a:solidFill>
                <a:latin typeface="Calibri" pitchFamily="34" charset="0"/>
                <a:cs typeface="mohammad bold art 1" pitchFamily="2" charset="-78"/>
              </a:rPr>
              <a:t>*</a:t>
            </a:r>
            <a:r>
              <a:rPr lang="ar-KW" sz="5000" b="1" dirty="0" smtClean="0">
                <a:latin typeface="Calibri" pitchFamily="34" charset="0"/>
                <a:cs typeface="mohammad bold art 1" pitchFamily="2" charset="-78"/>
              </a:rPr>
              <a:t> </a:t>
            </a:r>
            <a:endParaRPr lang="ar-KW" sz="50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18</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8863167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332656"/>
            <a:ext cx="5876925" cy="1228998"/>
          </a:xfrm>
        </p:spPr>
        <p:txBody>
          <a:bodyPr>
            <a:noAutofit/>
          </a:bodyPr>
          <a:lstStyle/>
          <a:p>
            <a:pPr lvl="0" algn="r" rtl="1"/>
            <a:r>
              <a:rPr lang="ar-KW" sz="2800" b="1" dirty="0" smtClean="0">
                <a:solidFill>
                  <a:schemeClr val="tx2"/>
                </a:solidFill>
                <a:latin typeface="Calibri" pitchFamily="34" charset="0"/>
                <a:cs typeface="mohammad bold art 1" pitchFamily="2" charset="-78"/>
              </a:rPr>
              <a:t>ملحق </a:t>
            </a:r>
            <a:r>
              <a:rPr lang="ar-KW" sz="2800" b="1" dirty="0">
                <a:solidFill>
                  <a:schemeClr val="tx2"/>
                </a:solidFill>
                <a:latin typeface="Calibri" pitchFamily="34" charset="0"/>
                <a:cs typeface="mohammad bold art 1" pitchFamily="2" charset="-78"/>
              </a:rPr>
              <a:t>رقم (6): نموذج بشأن «بيع أو شراء المسيطر على شركة مدرجة</a:t>
            </a:r>
            <a:r>
              <a:rPr lang="ar-KW" sz="2800" b="1" dirty="0" smtClean="0">
                <a:solidFill>
                  <a:schemeClr val="tx2"/>
                </a:solidFill>
                <a:latin typeface="Calibri" pitchFamily="34" charset="0"/>
                <a:cs typeface="mohammad bold art 1" pitchFamily="2" charset="-78"/>
              </a:rPr>
              <a:t>»</a:t>
            </a:r>
            <a:r>
              <a:rPr lang="ar-KW" sz="2800" b="1" dirty="0">
                <a:latin typeface="Calibri" pitchFamily="34" charset="0"/>
                <a:cs typeface="mohammad bold art 1" pitchFamily="2" charset="-78"/>
              </a:rPr>
              <a:t/>
            </a:r>
            <a:br>
              <a:rPr lang="ar-KW" sz="2800" b="1" dirty="0">
                <a:latin typeface="Calibri" pitchFamily="34" charset="0"/>
                <a:cs typeface="mohammad bold art 1" pitchFamily="2" charset="-78"/>
              </a:rPr>
            </a:br>
            <a:r>
              <a:rPr lang="ar-KW" sz="2800" b="1" dirty="0" smtClean="0">
                <a:solidFill>
                  <a:schemeClr val="tx2"/>
                </a:solidFill>
                <a:latin typeface="Calibri" pitchFamily="34" charset="0"/>
                <a:cs typeface="mohammad bold art 1" pitchFamily="2" charset="-78"/>
              </a:rPr>
              <a:t> </a:t>
            </a:r>
            <a:endParaRPr lang="en-US" sz="28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2276474"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81328"/>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5"/>
          <a:stretch>
            <a:fillRect/>
          </a:stretch>
        </p:blipFill>
        <p:spPr>
          <a:xfrm>
            <a:off x="1475656" y="1405079"/>
            <a:ext cx="6438227" cy="4937897"/>
          </a:xfrm>
          <a:prstGeom prst="rect">
            <a:avLst/>
          </a:prstGeom>
        </p:spPr>
      </p:pic>
      <p:sp>
        <p:nvSpPr>
          <p:cNvPr id="3" name="Slide Number Placeholder 2"/>
          <p:cNvSpPr>
            <a:spLocks noGrp="1"/>
          </p:cNvSpPr>
          <p:nvPr>
            <p:ph type="sldNum" sz="quarter" idx="12"/>
          </p:nvPr>
        </p:nvSpPr>
        <p:spPr/>
        <p:txBody>
          <a:bodyPr/>
          <a:lstStyle/>
          <a:p>
            <a:fld id="{8DDEC8EC-0F4B-4CDB-8AC0-556EC31B66C3}" type="slidenum">
              <a:rPr lang="en-GB" smtClean="0"/>
              <a:t>19</a:t>
            </a:fld>
            <a:endParaRPr lang="en-GB"/>
          </a:p>
        </p:txBody>
      </p:sp>
      <p:sp>
        <p:nvSpPr>
          <p:cNvPr id="10" name="Slide Number Placeholder 3"/>
          <p:cNvSpPr txBox="1">
            <a:spLocks/>
          </p:cNvSpPr>
          <p:nvPr/>
        </p:nvSpPr>
        <p:spPr>
          <a:xfrm>
            <a:off x="551221" y="638864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dirty="0" smtClean="0"/>
              <a:t>F.S.</a:t>
            </a:r>
            <a:endParaRPr lang="en-GB" dirty="0"/>
          </a:p>
        </p:txBody>
      </p:sp>
    </p:spTree>
    <p:extLst>
      <p:ext uri="{BB962C8B-B14F-4D97-AF65-F5344CB8AC3E}">
        <p14:creationId xmlns:p14="http://schemas.microsoft.com/office/powerpoint/2010/main" val="3449186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shadeToTitle="1">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000" b="1" dirty="0">
                <a:solidFill>
                  <a:srgbClr val="FF0000"/>
                </a:solidFill>
                <a:latin typeface="Calibri" pitchFamily="34" charset="0"/>
              </a:rPr>
              <a:t/>
            </a:r>
            <a:br>
              <a:rPr lang="ar-KW" sz="3000" b="1" dirty="0">
                <a:solidFill>
                  <a:srgbClr val="FF0000"/>
                </a:solidFill>
                <a:latin typeface="Calibri" pitchFamily="34" charset="0"/>
              </a:rPr>
            </a:br>
            <a:r>
              <a:rPr lang="ar-KW" sz="3000" b="1" dirty="0">
                <a:solidFill>
                  <a:srgbClr val="1F497D"/>
                </a:solidFill>
                <a:latin typeface="Calibri" pitchFamily="34" charset="0"/>
                <a:cs typeface="mohammad bold art 1" pitchFamily="2" charset="-78"/>
              </a:rPr>
              <a:t>قائمة البنود التي سيتم </a:t>
            </a:r>
            <a:r>
              <a:rPr lang="en-US" sz="3000" b="1" dirty="0" smtClean="0">
                <a:solidFill>
                  <a:srgbClr val="1F497D"/>
                </a:solidFill>
                <a:latin typeface="Calibri" pitchFamily="34" charset="0"/>
                <a:cs typeface="mohammad bold art 1" pitchFamily="2" charset="-78"/>
              </a:rPr>
              <a:t/>
            </a:r>
            <a:br>
              <a:rPr lang="en-US" sz="3000" b="1" dirty="0" smtClean="0">
                <a:solidFill>
                  <a:srgbClr val="1F497D"/>
                </a:solidFill>
                <a:latin typeface="Calibri" pitchFamily="34" charset="0"/>
                <a:cs typeface="mohammad bold art 1" pitchFamily="2" charset="-78"/>
              </a:rPr>
            </a:br>
            <a:r>
              <a:rPr lang="ar-KW" sz="3000" b="1" dirty="0" smtClean="0">
                <a:solidFill>
                  <a:srgbClr val="1F497D"/>
                </a:solidFill>
                <a:latin typeface="Calibri" pitchFamily="34" charset="0"/>
                <a:cs typeface="mohammad bold art 1" pitchFamily="2" charset="-78"/>
              </a:rPr>
              <a:t>عرضها</a:t>
            </a:r>
            <a:r>
              <a:rPr lang="en-US" sz="3000" b="1" dirty="0" smtClean="0">
                <a:solidFill>
                  <a:srgbClr val="1F497D"/>
                </a:solidFill>
                <a:latin typeface="Calibri" pitchFamily="34" charset="0"/>
                <a:cs typeface="mohammad bold art 1" pitchFamily="2" charset="-78"/>
              </a:rPr>
              <a:t> </a:t>
            </a:r>
            <a:r>
              <a:rPr lang="ar-KW" sz="3000" b="1" dirty="0" smtClean="0">
                <a:solidFill>
                  <a:srgbClr val="1F497D"/>
                </a:solidFill>
                <a:latin typeface="Calibri" pitchFamily="34" charset="0"/>
                <a:cs typeface="mohammad bold art 1" pitchFamily="2" charset="-78"/>
              </a:rPr>
              <a:t>بورشة </a:t>
            </a:r>
            <a:r>
              <a:rPr lang="ar-KW" sz="3000" b="1" dirty="0">
                <a:solidFill>
                  <a:srgbClr val="1F497D"/>
                </a:solidFill>
                <a:latin typeface="Calibri" pitchFamily="34" charset="0"/>
                <a:cs typeface="mohammad bold art 1" pitchFamily="2" charset="-78"/>
              </a:rPr>
              <a:t>العمل: </a:t>
            </a:r>
            <a:r>
              <a:rPr lang="ar-KW" sz="3000" b="1" dirty="0" smtClean="0">
                <a:solidFill>
                  <a:srgbClr val="FF0000"/>
                </a:solidFill>
                <a:latin typeface="Calibri" pitchFamily="34" charset="0"/>
                <a:cs typeface="mohammad bold art 1" pitchFamily="2" charset="-78"/>
              </a:rPr>
              <a:t/>
            </a:r>
            <a:br>
              <a:rPr lang="ar-KW" sz="3000" b="1" dirty="0" smtClean="0">
                <a:solidFill>
                  <a:srgbClr val="FF0000"/>
                </a:solidFill>
                <a:latin typeface="Calibri" pitchFamily="34" charset="0"/>
                <a:cs typeface="mohammad bold art 1" pitchFamily="2" charset="-78"/>
              </a:rPr>
            </a:br>
            <a:endParaRPr lang="en-US" sz="3000" dirty="0">
              <a:solidFill>
                <a:schemeClr val="tx2"/>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sp>
        <p:nvSpPr>
          <p:cNvPr id="3" name="Content Placeholder 2"/>
          <p:cNvSpPr>
            <a:spLocks noGrp="1"/>
          </p:cNvSpPr>
          <p:nvPr>
            <p:ph idx="1"/>
          </p:nvPr>
        </p:nvSpPr>
        <p:spPr>
          <a:xfrm>
            <a:off x="419100" y="1434480"/>
            <a:ext cx="8229600" cy="4565103"/>
          </a:xfrm>
          <a:ln w="12700">
            <a:solidFill>
              <a:srgbClr val="FFC000"/>
            </a:solidFill>
            <a:prstDash val="dashDot"/>
          </a:ln>
        </p:spPr>
        <p:txBody>
          <a:bodyPr tIns="91440">
            <a:noAutofit/>
          </a:bodyPr>
          <a:lstStyle/>
          <a:p>
            <a:pPr marL="514350" indent="-514350" algn="just" rtl="1">
              <a:buFont typeface="+mj-lt"/>
              <a:buAutoNum type="arabicPeriod"/>
            </a:pPr>
            <a:endParaRPr lang="ar-KW" sz="600" b="1" dirty="0" smtClean="0">
              <a:solidFill>
                <a:schemeClr val="accent1">
                  <a:lumMod val="75000"/>
                </a:schemeClr>
              </a:solidFill>
              <a:latin typeface="Calibri" pitchFamily="34" charset="0"/>
              <a:cs typeface="mohammad bold art 1" pitchFamily="2" charset="-78"/>
            </a:endParaRPr>
          </a:p>
          <a:p>
            <a:pPr marL="457200" indent="-457200" algn="just" rtl="1">
              <a:buFont typeface="+mj-lt"/>
              <a:buAutoNum type="arabicParenR"/>
            </a:pPr>
            <a:r>
              <a:rPr lang="ar-KW" sz="2400" b="1" dirty="0" smtClean="0">
                <a:solidFill>
                  <a:schemeClr val="tx1">
                    <a:lumMod val="95000"/>
                    <a:lumOff val="5000"/>
                  </a:schemeClr>
                </a:solidFill>
                <a:latin typeface="Calibri" pitchFamily="34" charset="0"/>
                <a:cs typeface="mohammad bold art 1" pitchFamily="2" charset="-78"/>
              </a:rPr>
              <a:t>التعريفات.</a:t>
            </a:r>
          </a:p>
          <a:p>
            <a:pPr marL="457200" indent="-457200" algn="just" rtl="1">
              <a:buFont typeface="+mj-lt"/>
              <a:buAutoNum type="arabicParenR"/>
            </a:pPr>
            <a:r>
              <a:rPr lang="ar-KW" sz="2400" b="1" dirty="0" smtClean="0">
                <a:solidFill>
                  <a:schemeClr val="tx1">
                    <a:lumMod val="95000"/>
                    <a:lumOff val="5000"/>
                  </a:schemeClr>
                </a:solidFill>
                <a:latin typeface="Calibri" pitchFamily="34" charset="0"/>
                <a:cs typeface="mohammad bold art 1" pitchFamily="2" charset="-78"/>
              </a:rPr>
              <a:t>نسبة </a:t>
            </a:r>
            <a:r>
              <a:rPr lang="ar-KW" sz="2400" b="1" dirty="0">
                <a:solidFill>
                  <a:schemeClr val="tx1">
                    <a:lumMod val="95000"/>
                    <a:lumOff val="5000"/>
                  </a:schemeClr>
                </a:solidFill>
                <a:latin typeface="Calibri" pitchFamily="34" charset="0"/>
                <a:cs typeface="mohammad bold art 1" pitchFamily="2" charset="-78"/>
              </a:rPr>
              <a:t>البيع والشراء المسموح </a:t>
            </a:r>
            <a:r>
              <a:rPr lang="ar-KW" sz="2400" b="1" dirty="0" smtClean="0">
                <a:solidFill>
                  <a:schemeClr val="tx1">
                    <a:lumMod val="95000"/>
                    <a:lumOff val="5000"/>
                  </a:schemeClr>
                </a:solidFill>
                <a:latin typeface="Calibri" pitchFamily="34" charset="0"/>
                <a:cs typeface="mohammad bold art 1" pitchFamily="2" charset="-78"/>
              </a:rPr>
              <a:t>بها.</a:t>
            </a:r>
          </a:p>
          <a:p>
            <a:pPr marL="457200" indent="-457200" algn="just" rtl="1">
              <a:buFont typeface="+mj-lt"/>
              <a:buAutoNum type="arabicParenR"/>
            </a:pPr>
            <a:r>
              <a:rPr lang="ar-KW" sz="2400" b="1" dirty="0" smtClean="0">
                <a:solidFill>
                  <a:schemeClr val="tx1">
                    <a:lumMod val="95000"/>
                    <a:lumOff val="5000"/>
                  </a:schemeClr>
                </a:solidFill>
                <a:latin typeface="Calibri" pitchFamily="34" charset="0"/>
                <a:cs typeface="mohammad bold art 1" pitchFamily="2" charset="-78"/>
              </a:rPr>
              <a:t>آلية </a:t>
            </a:r>
            <a:r>
              <a:rPr lang="ar-KW" sz="2400" b="1" dirty="0">
                <a:solidFill>
                  <a:schemeClr val="tx1">
                    <a:lumMod val="95000"/>
                    <a:lumOff val="5000"/>
                  </a:schemeClr>
                </a:solidFill>
                <a:latin typeface="Calibri" pitchFamily="34" charset="0"/>
                <a:cs typeface="mohammad bold art 1" pitchFamily="2" charset="-78"/>
              </a:rPr>
              <a:t>احتساب مدى البيع أو </a:t>
            </a:r>
            <a:r>
              <a:rPr lang="ar-KW" sz="2400" b="1" dirty="0" smtClean="0">
                <a:solidFill>
                  <a:schemeClr val="tx1">
                    <a:lumMod val="95000"/>
                    <a:lumOff val="5000"/>
                  </a:schemeClr>
                </a:solidFill>
                <a:latin typeface="Calibri" pitchFamily="34" charset="0"/>
                <a:cs typeface="mohammad bold art 1" pitchFamily="2" charset="-78"/>
              </a:rPr>
              <a:t>الشراء.</a:t>
            </a:r>
            <a:endParaRPr lang="ar-KW" sz="2400" b="1" dirty="0">
              <a:solidFill>
                <a:schemeClr val="tx1">
                  <a:lumMod val="95000"/>
                  <a:lumOff val="5000"/>
                </a:schemeClr>
              </a:solidFill>
              <a:latin typeface="Calibri" pitchFamily="34" charset="0"/>
              <a:cs typeface="mohammad bold art 1" pitchFamily="2" charset="-78"/>
            </a:endParaRPr>
          </a:p>
          <a:p>
            <a:pPr marL="457200" indent="-457200" algn="just" rtl="1">
              <a:buFont typeface="+mj-lt"/>
              <a:buAutoNum type="arabicParenR"/>
            </a:pPr>
            <a:r>
              <a:rPr lang="ar-KW" sz="2400" b="1" dirty="0" smtClean="0">
                <a:solidFill>
                  <a:schemeClr val="tx1">
                    <a:lumMod val="95000"/>
                    <a:lumOff val="5000"/>
                  </a:schemeClr>
                </a:solidFill>
                <a:latin typeface="Calibri" pitchFamily="34" charset="0"/>
                <a:cs typeface="mohammad bold art 1" pitchFamily="2" charset="-78"/>
              </a:rPr>
              <a:t>تجاوز </a:t>
            </a:r>
            <a:r>
              <a:rPr lang="ar-KW" sz="2400" b="1" dirty="0">
                <a:solidFill>
                  <a:schemeClr val="tx1">
                    <a:lumMod val="95000"/>
                    <a:lumOff val="5000"/>
                  </a:schemeClr>
                </a:solidFill>
                <a:latin typeface="Calibri" pitchFamily="34" charset="0"/>
                <a:cs typeface="mohammad bold art 1" pitchFamily="2" charset="-78"/>
              </a:rPr>
              <a:t>نسبة </a:t>
            </a:r>
            <a:r>
              <a:rPr lang="ar-KW" sz="2400" b="1" dirty="0" smtClean="0">
                <a:solidFill>
                  <a:schemeClr val="tx1">
                    <a:lumMod val="95000"/>
                    <a:lumOff val="5000"/>
                  </a:schemeClr>
                </a:solidFill>
                <a:latin typeface="Calibri" pitchFamily="34" charset="0"/>
                <a:cs typeface="mohammad bold art 1" pitchFamily="2" charset="-78"/>
              </a:rPr>
              <a:t>البيع أو الشراء المسموح بها.</a:t>
            </a:r>
          </a:p>
          <a:p>
            <a:pPr marL="457200" lvl="0" indent="-457200" algn="just" rtl="1">
              <a:buFont typeface="+mj-lt"/>
              <a:buAutoNum type="arabicParenR"/>
            </a:pPr>
            <a:r>
              <a:rPr lang="ar-KW" sz="2400" b="1" dirty="0">
                <a:latin typeface="Calibri" pitchFamily="34" charset="0"/>
                <a:cs typeface="mohammad bold art 1" pitchFamily="2" charset="-78"/>
              </a:rPr>
              <a:t>نموذج بشأن «بيع أو شراء المسيطر على شركة مدرجة» </a:t>
            </a:r>
          </a:p>
          <a:p>
            <a:pPr marL="457200" indent="-457200" algn="just" rtl="1">
              <a:buFont typeface="+mj-lt"/>
              <a:buAutoNum type="arabicParenR"/>
            </a:pPr>
            <a:r>
              <a:rPr lang="ar-KW" sz="2400" b="1" dirty="0" smtClean="0">
                <a:solidFill>
                  <a:schemeClr val="tx1">
                    <a:lumMod val="95000"/>
                    <a:lumOff val="5000"/>
                  </a:schemeClr>
                </a:solidFill>
                <a:latin typeface="Calibri" pitchFamily="34" charset="0"/>
                <a:cs typeface="mohammad bold art 1" pitchFamily="2" charset="-78"/>
              </a:rPr>
              <a:t>مقارنة بين تعليمات هيئة أسواق المال بشأن «نسبة التداول المسموح بها للمسيطر على شركة مدرجة في بورصة الأوراق المالية» وأحكام </a:t>
            </a:r>
            <a:r>
              <a:rPr lang="ar-KW" sz="2400" b="1" dirty="0">
                <a:solidFill>
                  <a:schemeClr val="tx1">
                    <a:lumMod val="95000"/>
                    <a:lumOff val="5000"/>
                  </a:schemeClr>
                </a:solidFill>
                <a:latin typeface="Calibri" pitchFamily="34" charset="0"/>
                <a:cs typeface="mohammad bold art 1" pitchFamily="2" charset="-78"/>
              </a:rPr>
              <a:t>المادة (3-6) من </a:t>
            </a:r>
            <a:r>
              <a:rPr lang="ar-KW" sz="2400" b="1" dirty="0" smtClean="0">
                <a:solidFill>
                  <a:schemeClr val="tx1">
                    <a:lumMod val="95000"/>
                    <a:lumOff val="5000"/>
                  </a:schemeClr>
                </a:solidFill>
                <a:latin typeface="Calibri" pitchFamily="34" charset="0"/>
                <a:cs typeface="mohammad bold art 1" pitchFamily="2" charset="-78"/>
              </a:rPr>
              <a:t>اللائحة.</a:t>
            </a:r>
            <a:endParaRPr lang="en-US" sz="2400" b="1" dirty="0">
              <a:solidFill>
                <a:schemeClr val="tx1">
                  <a:lumMod val="95000"/>
                  <a:lumOff val="5000"/>
                </a:schemeClr>
              </a:solidFill>
              <a:latin typeface="Calibri" pitchFamily="34" charset="0"/>
              <a:cs typeface="mohammad bold art 1" pitchFamily="2" charset="-78"/>
            </a:endParaRPr>
          </a:p>
          <a:p>
            <a:pPr marL="457200" indent="-457200" algn="just" rtl="1">
              <a:buFont typeface="+mj-lt"/>
              <a:buAutoNum type="arabicParenR"/>
            </a:pPr>
            <a:r>
              <a:rPr lang="ar-KW" sz="2400" b="1" dirty="0" smtClean="0">
                <a:solidFill>
                  <a:schemeClr val="tx1">
                    <a:lumMod val="95000"/>
                    <a:lumOff val="5000"/>
                  </a:schemeClr>
                </a:solidFill>
                <a:latin typeface="Calibri" pitchFamily="34" charset="0"/>
                <a:cs typeface="mohammad bold art 1" pitchFamily="2" charset="-78"/>
              </a:rPr>
              <a:t>الأحكام الانتقالية.</a:t>
            </a:r>
            <a:endParaRPr lang="ar-KW" sz="2400" b="1" dirty="0">
              <a:solidFill>
                <a:schemeClr val="tx1">
                  <a:lumMod val="95000"/>
                  <a:lumOff val="5000"/>
                </a:schemeClr>
              </a:solidFill>
              <a:latin typeface="Calibri" pitchFamily="34" charset="0"/>
              <a:cs typeface="mohammad bold art 1" pitchFamily="2" charset="-78"/>
            </a:endParaRPr>
          </a:p>
          <a:p>
            <a:pPr marL="0" indent="0" algn="just" rtl="1">
              <a:buNone/>
            </a:pPr>
            <a:r>
              <a:rPr lang="ar-KW" b="1" dirty="0">
                <a:solidFill>
                  <a:srgbClr val="FF0000"/>
                </a:solidFill>
                <a:latin typeface="Calibri" pitchFamily="34" charset="0"/>
                <a:cs typeface="mohammad bold art 1" pitchFamily="2" charset="-78"/>
              </a:rPr>
              <a:t>*</a:t>
            </a:r>
            <a:r>
              <a:rPr lang="ar-KW" sz="2400" b="1" dirty="0">
                <a:solidFill>
                  <a:srgbClr val="FF0000"/>
                </a:solidFill>
                <a:latin typeface="Calibri" pitchFamily="34" charset="0"/>
                <a:cs typeface="mohammad bold art 1" pitchFamily="2" charset="-78"/>
              </a:rPr>
              <a:t> إضافة أو تعديل جوهري على أحكام اللائحة السابقة.</a:t>
            </a:r>
            <a:endParaRPr lang="ar-KW" sz="2400" b="1" dirty="0">
              <a:solidFill>
                <a:srgbClr val="1F497D"/>
              </a:solidFill>
              <a:latin typeface="Calibri" pitchFamily="34" charset="0"/>
              <a:cs typeface="mohammad bold art 1" pitchFamily="2" charset="-78"/>
            </a:endParaRPr>
          </a:p>
          <a:p>
            <a:pPr algn="just" rtl="1"/>
            <a:endParaRPr lang="ar-KW" sz="2400" dirty="0" smtClean="0">
              <a:solidFill>
                <a:schemeClr val="tx2"/>
              </a:solidFill>
              <a:latin typeface="Calibri" pitchFamily="34" charset="0"/>
              <a:cs typeface="mohammad bold art 1" pitchFamily="2" charset="-78"/>
            </a:endParaRPr>
          </a:p>
          <a:p>
            <a:pPr marL="0" indent="0" algn="just" rtl="1">
              <a:buNone/>
            </a:pPr>
            <a:endParaRPr lang="ar-KW" sz="2400" dirty="0">
              <a:solidFill>
                <a:schemeClr val="tx2"/>
              </a:solidFill>
              <a:latin typeface="Calibri" pitchFamily="34" charset="0"/>
              <a:cs typeface="mohammad bold art 1" pitchFamily="2" charset="-78"/>
            </a:endParaRPr>
          </a:p>
          <a:p>
            <a:pPr marL="0" indent="0" algn="r" rtl="1">
              <a:buNone/>
            </a:pPr>
            <a:endParaRPr lang="ar-KW" b="1" dirty="0" smtClean="0">
              <a:solidFill>
                <a:schemeClr val="tx2"/>
              </a:solidFill>
              <a:latin typeface="Calibri" pitchFamily="34" charset="0"/>
            </a:endParaRPr>
          </a:p>
          <a:p>
            <a:pPr marL="0" indent="0" algn="r" rtl="1">
              <a:buNone/>
            </a:pPr>
            <a:endParaRPr lang="ar-KW" b="1" dirty="0" smtClean="0">
              <a:solidFill>
                <a:schemeClr val="tx2"/>
              </a:solidFill>
              <a:latin typeface="Calibri" pitchFamily="34" charset="0"/>
            </a:endParaRPr>
          </a:p>
          <a:p>
            <a:pPr marL="514350" indent="-514350" algn="just" rtl="1">
              <a:buFont typeface="+mj-lt"/>
              <a:buAutoNum type="arabicPeriod"/>
            </a:pPr>
            <a:endParaRPr lang="en-US" b="1" dirty="0">
              <a:solidFill>
                <a:schemeClr val="tx2"/>
              </a:solidFill>
              <a:latin typeface="Calibri" pitchFamily="34" charset="0"/>
            </a:endParaRPr>
          </a:p>
          <a:p>
            <a:pPr marL="0" lvl="0" indent="0" algn="just" rtl="1">
              <a:buNone/>
            </a:pPr>
            <a:endParaRPr lang="ar-KW" b="1" dirty="0">
              <a:solidFill>
                <a:srgbClr val="FF0000"/>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2</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332656"/>
            <a:ext cx="5876925" cy="1228998"/>
          </a:xfrm>
        </p:spPr>
        <p:txBody>
          <a:bodyPr>
            <a:noAutofit/>
          </a:bodyPr>
          <a:lstStyle/>
          <a:p>
            <a:pPr lvl="0" algn="r" rtl="1"/>
            <a:r>
              <a:rPr lang="ar-KW" sz="2800" b="1" dirty="0" smtClean="0">
                <a:solidFill>
                  <a:schemeClr val="tx2"/>
                </a:solidFill>
                <a:latin typeface="Calibri" pitchFamily="34" charset="0"/>
                <a:cs typeface="mohammad bold art 1" pitchFamily="2" charset="-78"/>
              </a:rPr>
              <a:t>ملحق </a:t>
            </a:r>
            <a:r>
              <a:rPr lang="ar-KW" sz="2800" b="1" dirty="0">
                <a:solidFill>
                  <a:schemeClr val="tx2"/>
                </a:solidFill>
                <a:latin typeface="Calibri" pitchFamily="34" charset="0"/>
                <a:cs typeface="mohammad bold art 1" pitchFamily="2" charset="-78"/>
              </a:rPr>
              <a:t>رقم (6): نموذج بشأن «بيع أو شراء المسيطر على شركة مدرجة</a:t>
            </a:r>
            <a:r>
              <a:rPr lang="ar-KW" sz="2800" b="1" dirty="0" smtClean="0">
                <a:solidFill>
                  <a:schemeClr val="tx2"/>
                </a:solidFill>
                <a:latin typeface="Calibri" pitchFamily="34" charset="0"/>
                <a:cs typeface="mohammad bold art 1" pitchFamily="2" charset="-78"/>
              </a:rPr>
              <a:t>»</a:t>
            </a:r>
            <a:r>
              <a:rPr lang="ar-KW" sz="2800" b="1" dirty="0">
                <a:latin typeface="Calibri" pitchFamily="34" charset="0"/>
                <a:cs typeface="mohammad bold art 1" pitchFamily="2" charset="-78"/>
              </a:rPr>
              <a:t/>
            </a:r>
            <a:br>
              <a:rPr lang="ar-KW" sz="2800" b="1" dirty="0">
                <a:latin typeface="Calibri" pitchFamily="34" charset="0"/>
                <a:cs typeface="mohammad bold art 1" pitchFamily="2" charset="-78"/>
              </a:rPr>
            </a:br>
            <a:r>
              <a:rPr lang="ar-KW" sz="2800" b="1" dirty="0" smtClean="0">
                <a:solidFill>
                  <a:schemeClr val="tx2"/>
                </a:solidFill>
                <a:latin typeface="Calibri" pitchFamily="34" charset="0"/>
                <a:cs typeface="mohammad bold art 1" pitchFamily="2" charset="-78"/>
              </a:rPr>
              <a:t> </a:t>
            </a:r>
            <a:endParaRPr lang="en-US" sz="28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2276474"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81328"/>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5"/>
          <a:stretch>
            <a:fillRect/>
          </a:stretch>
        </p:blipFill>
        <p:spPr>
          <a:xfrm>
            <a:off x="1043608" y="1700808"/>
            <a:ext cx="7400925" cy="4029075"/>
          </a:xfrm>
          <a:prstGeom prst="rect">
            <a:avLst/>
          </a:prstGeom>
        </p:spPr>
      </p:pic>
      <p:sp>
        <p:nvSpPr>
          <p:cNvPr id="4" name="Slide Number Placeholder 3"/>
          <p:cNvSpPr>
            <a:spLocks noGrp="1"/>
          </p:cNvSpPr>
          <p:nvPr>
            <p:ph type="sldNum" sz="quarter" idx="12"/>
          </p:nvPr>
        </p:nvSpPr>
        <p:spPr/>
        <p:txBody>
          <a:bodyPr/>
          <a:lstStyle/>
          <a:p>
            <a:fld id="{8DDEC8EC-0F4B-4CDB-8AC0-556EC31B66C3}" type="slidenum">
              <a:rPr lang="en-GB" smtClean="0"/>
              <a:t>20</a:t>
            </a:fld>
            <a:endParaRPr lang="en-GB"/>
          </a:p>
        </p:txBody>
      </p:sp>
      <p:sp>
        <p:nvSpPr>
          <p:cNvPr id="10" name="Slide Number Placeholder 3"/>
          <p:cNvSpPr txBox="1">
            <a:spLocks/>
          </p:cNvSpPr>
          <p:nvPr/>
        </p:nvSpPr>
        <p:spPr>
          <a:xfrm>
            <a:off x="520049" y="637825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dirty="0" smtClean="0"/>
              <a:t>F.S.</a:t>
            </a:r>
            <a:endParaRPr lang="en-GB" dirty="0"/>
          </a:p>
        </p:txBody>
      </p:sp>
    </p:spTree>
    <p:extLst>
      <p:ext uri="{BB962C8B-B14F-4D97-AF65-F5344CB8AC3E}">
        <p14:creationId xmlns:p14="http://schemas.microsoft.com/office/powerpoint/2010/main" val="24385467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00" dirty="0" smtClean="0">
              <a:solidFill>
                <a:schemeClr val="tx2"/>
              </a:solidFill>
              <a:latin typeface="Calibri" pitchFamily="34" charset="0"/>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سادساً: </a:t>
            </a:r>
            <a:endParaRPr lang="ar-KW" sz="5000" b="1" dirty="0">
              <a:latin typeface="Calibri" pitchFamily="34" charset="0"/>
              <a:cs typeface="mohammad bold art 1" pitchFamily="2" charset="-78"/>
            </a:endParaRPr>
          </a:p>
          <a:p>
            <a:pPr marL="0" indent="0" algn="ctr" rtl="1">
              <a:buNone/>
            </a:pPr>
            <a:r>
              <a:rPr lang="ar-KW" sz="4200" b="1" dirty="0" smtClean="0">
                <a:solidFill>
                  <a:schemeClr val="tx1">
                    <a:lumMod val="95000"/>
                    <a:lumOff val="5000"/>
                  </a:schemeClr>
                </a:solidFill>
                <a:latin typeface="Calibri" pitchFamily="34" charset="0"/>
                <a:cs typeface="mohammad bold art 1" pitchFamily="2" charset="-78"/>
              </a:rPr>
              <a:t>مقارنة بين أحكام </a:t>
            </a:r>
            <a:r>
              <a:rPr lang="ar-KW" sz="4200" b="1" dirty="0">
                <a:solidFill>
                  <a:schemeClr val="tx1">
                    <a:lumMod val="95000"/>
                    <a:lumOff val="5000"/>
                  </a:schemeClr>
                </a:solidFill>
                <a:latin typeface="Calibri" pitchFamily="34" charset="0"/>
                <a:cs typeface="mohammad bold art 1" pitchFamily="2" charset="-78"/>
              </a:rPr>
              <a:t>التعليمات </a:t>
            </a:r>
            <a:r>
              <a:rPr lang="ar-KW" sz="4200" b="1" dirty="0" smtClean="0">
                <a:solidFill>
                  <a:schemeClr val="tx1">
                    <a:lumMod val="95000"/>
                    <a:lumOff val="5000"/>
                  </a:schemeClr>
                </a:solidFill>
                <a:latin typeface="Calibri" pitchFamily="34" charset="0"/>
                <a:cs typeface="mohammad bold art 1" pitchFamily="2" charset="-78"/>
              </a:rPr>
              <a:t>«</a:t>
            </a:r>
            <a:r>
              <a:rPr lang="ar-KW" sz="4200" b="1" dirty="0">
                <a:solidFill>
                  <a:schemeClr val="tx1">
                    <a:lumMod val="95000"/>
                    <a:lumOff val="5000"/>
                  </a:schemeClr>
                </a:solidFill>
                <a:latin typeface="Calibri" pitchFamily="34" charset="0"/>
                <a:cs typeface="mohammad bold art 1" pitchFamily="2" charset="-78"/>
              </a:rPr>
              <a:t>نسبة التداول المسموح بها للمسيطر على شركة مدرجة في بورصة الأوراق المالية</a:t>
            </a:r>
            <a:r>
              <a:rPr lang="ar-KW" sz="4200" b="1" dirty="0" smtClean="0">
                <a:solidFill>
                  <a:schemeClr val="tx1">
                    <a:lumMod val="95000"/>
                    <a:lumOff val="5000"/>
                  </a:schemeClr>
                </a:solidFill>
                <a:latin typeface="Calibri" pitchFamily="34" charset="0"/>
                <a:cs typeface="mohammad bold art 1" pitchFamily="2" charset="-78"/>
              </a:rPr>
              <a:t>» </a:t>
            </a:r>
            <a:r>
              <a:rPr lang="ar-KW" sz="4200" b="1" dirty="0">
                <a:solidFill>
                  <a:schemeClr val="tx1">
                    <a:lumMod val="95000"/>
                    <a:lumOff val="5000"/>
                  </a:schemeClr>
                </a:solidFill>
                <a:latin typeface="Calibri" pitchFamily="34" charset="0"/>
                <a:cs typeface="mohammad bold art 1" pitchFamily="2" charset="-78"/>
              </a:rPr>
              <a:t>وأحكام </a:t>
            </a:r>
            <a:r>
              <a:rPr lang="ar-KW" sz="4200" b="1" dirty="0" smtClean="0">
                <a:solidFill>
                  <a:schemeClr val="tx1">
                    <a:lumMod val="95000"/>
                    <a:lumOff val="5000"/>
                  </a:schemeClr>
                </a:solidFill>
                <a:latin typeface="Calibri" pitchFamily="34" charset="0"/>
                <a:cs typeface="mohammad bold art 1" pitchFamily="2" charset="-78"/>
              </a:rPr>
              <a:t>المادة (3-6) من اللائحة </a:t>
            </a:r>
            <a:endParaRPr lang="en-US" sz="4200" b="1" dirty="0">
              <a:solidFill>
                <a:schemeClr val="tx1">
                  <a:lumMod val="95000"/>
                  <a:lumOff val="5000"/>
                </a:schemeClr>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21</a:t>
            </a:fld>
            <a:endParaRPr lang="en-GB"/>
          </a:p>
        </p:txBody>
      </p:sp>
    </p:spTree>
    <p:extLst>
      <p:ext uri="{BB962C8B-B14F-4D97-AF65-F5344CB8AC3E}">
        <p14:creationId xmlns:p14="http://schemas.microsoft.com/office/powerpoint/2010/main" val="17505810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2400" b="1" dirty="0">
                <a:solidFill>
                  <a:schemeClr val="tx2"/>
                </a:solidFill>
                <a:latin typeface="Calibri" pitchFamily="34" charset="0"/>
                <a:cs typeface="mohammad bold art 1" pitchFamily="2" charset="-78"/>
              </a:rPr>
              <a:t>تعليمات هيئة أسواق المال بشأن «نسبة التداول المسموح بها للمسيطر على شركة مدرجة في بورصة الأوراق المالية»</a:t>
            </a:r>
            <a:endParaRPr lang="en-US" sz="2400" b="1"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a:xfrm>
            <a:off x="457199" y="1417638"/>
            <a:ext cx="8229600" cy="4556640"/>
          </a:xfrm>
          <a:ln w="12700">
            <a:solidFill>
              <a:srgbClr val="FFC000"/>
            </a:solidFill>
            <a:prstDash val="dashDot"/>
          </a:ln>
        </p:spPr>
        <p:txBody>
          <a:bodyPr>
            <a:noAutofit/>
          </a:bodyPr>
          <a:lstStyle/>
          <a:p>
            <a:pPr marL="0" indent="0" algn="r">
              <a:buNone/>
            </a:pPr>
            <a:endParaRPr lang="ar-KW" sz="700" dirty="0" smtClean="0">
              <a:solidFill>
                <a:schemeClr val="tx1">
                  <a:lumMod val="75000"/>
                  <a:lumOff val="25000"/>
                </a:schemeClr>
              </a:solidFill>
              <a:latin typeface="Calibri" pitchFamily="34" charset="0"/>
              <a:cs typeface="mohammad bold art 1" pitchFamily="2" charset="-78"/>
            </a:endParaRPr>
          </a:p>
          <a:p>
            <a:pPr marL="0" indent="0" algn="justLow" rtl="1">
              <a:buNone/>
            </a:pPr>
            <a:r>
              <a:rPr lang="ar-KW" sz="2000" dirty="0" smtClean="0">
                <a:latin typeface="Calibri" pitchFamily="34" charset="0"/>
                <a:cs typeface="mohammad bold art 1" pitchFamily="2" charset="-78"/>
              </a:rPr>
              <a:t>أبرز </a:t>
            </a:r>
            <a:r>
              <a:rPr lang="ar-KW" sz="2000" dirty="0">
                <a:latin typeface="Calibri" pitchFamily="34" charset="0"/>
                <a:cs typeface="mohammad bold art 1" pitchFamily="2" charset="-78"/>
              </a:rPr>
              <a:t>ما </a:t>
            </a:r>
            <a:r>
              <a:rPr lang="ar-KW" sz="2000" dirty="0" smtClean="0">
                <a:latin typeface="Calibri" pitchFamily="34" charset="0"/>
                <a:cs typeface="mohammad bold art 1" pitchFamily="2" charset="-78"/>
              </a:rPr>
              <a:t>جاء من التغيرات التي تمت على </a:t>
            </a:r>
            <a:r>
              <a:rPr lang="ar-KW" sz="2000" dirty="0">
                <a:latin typeface="Calibri" pitchFamily="34" charset="0"/>
                <a:cs typeface="mohammad bold art 1" pitchFamily="2" charset="-78"/>
              </a:rPr>
              <a:t>أحكام تعليمات هيئة أسواق المال بشأن «نسبة التداول المسموح بها للمسيطر على شركة مدرجة في بورصة الأوراق المالية</a:t>
            </a:r>
            <a:r>
              <a:rPr lang="ar-KW" sz="2000" dirty="0" smtClean="0">
                <a:latin typeface="Calibri" pitchFamily="34" charset="0"/>
                <a:cs typeface="mohammad bold art 1" pitchFamily="2" charset="-78"/>
              </a:rPr>
              <a:t>» هو كالتالي: </a:t>
            </a:r>
            <a:endParaRPr lang="ar-KW" sz="2000" dirty="0">
              <a:latin typeface="Calibri" pitchFamily="34" charset="0"/>
              <a:cs typeface="mohammad bold art 1" pitchFamily="2" charset="-78"/>
            </a:endParaRPr>
          </a:p>
          <a:p>
            <a:pPr marL="0" indent="0" algn="r">
              <a:buNone/>
            </a:pPr>
            <a:endParaRPr lang="ar-KW" sz="2000" dirty="0">
              <a:latin typeface="Calibri" pitchFamily="34" charset="0"/>
              <a:cs typeface="mohammad bold art 1" pitchFamily="2" charset="-78"/>
            </a:endParaRPr>
          </a:p>
          <a:p>
            <a:pPr marL="0" indent="0" algn="r">
              <a:buNone/>
            </a:pPr>
            <a:endParaRPr lang="ar-KW" sz="2000" dirty="0" smtClean="0">
              <a:latin typeface="Calibri" pitchFamily="34" charset="0"/>
              <a:cs typeface="mohammad bold art 1" pitchFamily="2" charset="-78"/>
            </a:endParaRPr>
          </a:p>
          <a:p>
            <a:pPr marL="0" indent="0" algn="r">
              <a:buNone/>
            </a:pPr>
            <a:endParaRPr lang="ar-KW" sz="2000" dirty="0">
              <a:solidFill>
                <a:schemeClr val="tx1">
                  <a:lumMod val="85000"/>
                  <a:lumOff val="15000"/>
                </a:schemeClr>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329868"/>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val="2364805919"/>
              </p:ext>
            </p:extLst>
          </p:nvPr>
        </p:nvGraphicFramePr>
        <p:xfrm>
          <a:off x="467545" y="2636912"/>
          <a:ext cx="8219252" cy="3312368"/>
        </p:xfrm>
        <a:graphic>
          <a:graphicData uri="http://schemas.openxmlformats.org/drawingml/2006/table">
            <a:tbl>
              <a:tblPr firstRow="1" bandRow="1">
                <a:tableStyleId>{5C22544A-7EE6-4342-B048-85BDC9FD1C3A}</a:tableStyleId>
              </a:tblPr>
              <a:tblGrid>
                <a:gridCol w="2890920"/>
                <a:gridCol w="2664166"/>
                <a:gridCol w="2664166"/>
              </a:tblGrid>
              <a:tr h="1568374">
                <a:tc>
                  <a:txBody>
                    <a:bodyPr/>
                    <a:lstStyle/>
                    <a:p>
                      <a:pPr marL="0" marR="0" algn="ctr" rtl="1">
                        <a:lnSpc>
                          <a:spcPct val="107000"/>
                        </a:lnSpc>
                        <a:spcBef>
                          <a:spcPts val="0"/>
                        </a:spcBef>
                        <a:spcAft>
                          <a:spcPts val="800"/>
                        </a:spcAft>
                      </a:pPr>
                      <a:endParaRPr lang="ar-KW" sz="1800" b="0" kern="1200" dirty="0" smtClean="0">
                        <a:solidFill>
                          <a:schemeClr val="lt1"/>
                        </a:solidFill>
                        <a:latin typeface="Calibri" pitchFamily="34" charset="0"/>
                        <a:ea typeface="+mn-ea"/>
                        <a:cs typeface="mohammad bold art 1" pitchFamily="2" charset="-78"/>
                      </a:endParaRPr>
                    </a:p>
                    <a:p>
                      <a:pPr marL="0" marR="0" algn="ctr" rtl="1">
                        <a:lnSpc>
                          <a:spcPct val="107000"/>
                        </a:lnSpc>
                        <a:spcBef>
                          <a:spcPts val="0"/>
                        </a:spcBef>
                        <a:spcAft>
                          <a:spcPts val="800"/>
                        </a:spcAft>
                      </a:pPr>
                      <a:r>
                        <a:rPr lang="ar-KW" sz="1800" b="0" kern="1200" dirty="0" smtClean="0">
                          <a:solidFill>
                            <a:schemeClr val="lt1"/>
                          </a:solidFill>
                          <a:latin typeface="Calibri" pitchFamily="34" charset="0"/>
                          <a:ea typeface="+mn-ea"/>
                          <a:cs typeface="mohammad bold art 1" pitchFamily="2" charset="-78"/>
                        </a:rPr>
                        <a:t>المادة (3-6) من اللائحة التنفيذية </a:t>
                      </a:r>
                      <a:endParaRPr lang="en-US" sz="1800" b="0" kern="1200" dirty="0">
                        <a:solidFill>
                          <a:schemeClr val="lt1"/>
                        </a:solidFill>
                        <a:latin typeface="Calibri" pitchFamily="34" charset="0"/>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marL="0" marR="0" algn="ctr" rtl="1">
                        <a:lnSpc>
                          <a:spcPct val="107000"/>
                        </a:lnSpc>
                        <a:spcBef>
                          <a:spcPts val="0"/>
                        </a:spcBef>
                        <a:spcAft>
                          <a:spcPts val="800"/>
                        </a:spcAft>
                      </a:pPr>
                      <a:r>
                        <a:rPr lang="ar-KW" sz="1800" b="0" dirty="0" smtClean="0">
                          <a:latin typeface="Calibri" pitchFamily="34" charset="0"/>
                          <a:cs typeface="mohammad bold art 1" pitchFamily="2" charset="-78"/>
                        </a:rPr>
                        <a:t>تعليمات هيئة أسواق المال بشأن «نسبة التداول المسموح بها للمسيطر على شركة مدرجة في بورصة الأوراق المالية»</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marL="0" marR="0" algn="ctr" rtl="1">
                        <a:lnSpc>
                          <a:spcPct val="107000"/>
                        </a:lnSpc>
                        <a:spcBef>
                          <a:spcPts val="0"/>
                        </a:spcBef>
                        <a:spcAft>
                          <a:spcPts val="800"/>
                        </a:spcAft>
                      </a:pPr>
                      <a:endParaRPr lang="ar-KW" sz="1800" b="0" kern="1200" dirty="0" smtClean="0">
                        <a:solidFill>
                          <a:schemeClr val="lt1"/>
                        </a:solidFill>
                        <a:latin typeface="Calibri" pitchFamily="34" charset="0"/>
                        <a:ea typeface="+mn-ea"/>
                        <a:cs typeface="mohammad bold art 1" pitchFamily="2" charset="-78"/>
                      </a:endParaRPr>
                    </a:p>
                    <a:p>
                      <a:pPr marL="0" marR="0" algn="ctr" rtl="1">
                        <a:lnSpc>
                          <a:spcPct val="107000"/>
                        </a:lnSpc>
                        <a:spcBef>
                          <a:spcPts val="0"/>
                        </a:spcBef>
                        <a:spcAft>
                          <a:spcPts val="800"/>
                        </a:spcAft>
                      </a:pPr>
                      <a:r>
                        <a:rPr lang="ar-KW" sz="1800" b="0" kern="1200" dirty="0" smtClean="0">
                          <a:solidFill>
                            <a:schemeClr val="lt1"/>
                          </a:solidFill>
                          <a:latin typeface="Calibri" pitchFamily="34" charset="0"/>
                          <a:ea typeface="+mn-ea"/>
                          <a:cs typeface="mohammad bold art 1" pitchFamily="2" charset="-78"/>
                        </a:rPr>
                        <a:t>التغير</a:t>
                      </a:r>
                      <a:endParaRPr lang="en-US" sz="1800" b="0" kern="1200" dirty="0">
                        <a:solidFill>
                          <a:schemeClr val="lt1"/>
                        </a:solidFill>
                        <a:latin typeface="Calibri" pitchFamily="34" charset="0"/>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1743994">
                <a:tc>
                  <a:txBody>
                    <a:bodyPr/>
                    <a:lstStyle/>
                    <a:p>
                      <a:pPr marL="0" marR="0" algn="justLow" rtl="1">
                        <a:lnSpc>
                          <a:spcPct val="107000"/>
                        </a:lnSpc>
                        <a:spcBef>
                          <a:spcPts val="0"/>
                        </a:spcBef>
                        <a:spcAft>
                          <a:spcPts val="800"/>
                        </a:spcAft>
                      </a:pPr>
                      <a:endParaRPr lang="ar-KW" sz="1200" b="0" dirty="0" smtClean="0">
                        <a:latin typeface="Calibri" pitchFamily="34" charset="0"/>
                        <a:cs typeface="mohammad bold art 1" pitchFamily="2" charset="-78"/>
                      </a:endParaRPr>
                    </a:p>
                    <a:p>
                      <a:pPr marL="0" marR="0" algn="justLow" rtl="1">
                        <a:lnSpc>
                          <a:spcPct val="107000"/>
                        </a:lnSpc>
                        <a:spcBef>
                          <a:spcPts val="0"/>
                        </a:spcBef>
                        <a:spcAft>
                          <a:spcPts val="800"/>
                        </a:spcAft>
                      </a:pPr>
                      <a:r>
                        <a:rPr lang="ar-KW" sz="1800" b="0" dirty="0" smtClean="0">
                          <a:latin typeface="Calibri" pitchFamily="34" charset="0"/>
                          <a:cs typeface="mohammad bold art 1" pitchFamily="2" charset="-78"/>
                        </a:rPr>
                        <a:t>نسبة </a:t>
                      </a:r>
                      <a:r>
                        <a:rPr lang="ar-KW" sz="1800" b="1" u="sng" dirty="0" smtClean="0">
                          <a:latin typeface="Calibri" pitchFamily="34" charset="0"/>
                          <a:cs typeface="mohammad bold art 1" pitchFamily="2" charset="-78"/>
                        </a:rPr>
                        <a:t>البيع أو الشراء </a:t>
                      </a:r>
                      <a:r>
                        <a:rPr lang="ar-KW" sz="1800" b="0" dirty="0" smtClean="0">
                          <a:latin typeface="Calibri" pitchFamily="34" charset="0"/>
                          <a:cs typeface="mohammad bold art 1" pitchFamily="2" charset="-78"/>
                        </a:rPr>
                        <a:t>المسموح بها للمسيطر على أسهم شركة مدرجة.</a:t>
                      </a:r>
                      <a:endParaRPr lang="ar-KW" sz="1800" dirty="0" smtClean="0">
                        <a:effectLst/>
                        <a:latin typeface="Calibri" panose="020F0502020204030204" pitchFamily="34" charset="0"/>
                        <a:ea typeface="Calibri" panose="020F0502020204030204" pitchFamily="34" charset="0"/>
                        <a:cs typeface="mohammad bold art 1" pitchFamily="2" charset="-78"/>
                      </a:endParaRPr>
                    </a:p>
                  </a:txBody>
                  <a:tcPr marL="68580" marR="68580" marT="9525"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algn="justLow" rtl="1">
                        <a:lnSpc>
                          <a:spcPct val="107000"/>
                        </a:lnSpc>
                        <a:spcBef>
                          <a:spcPts val="0"/>
                        </a:spcBef>
                        <a:spcAft>
                          <a:spcPts val="800"/>
                        </a:spcAft>
                      </a:pPr>
                      <a:endParaRPr lang="ar-KW" sz="1050" b="0" dirty="0" smtClean="0">
                        <a:latin typeface="Calibri" pitchFamily="34" charset="0"/>
                        <a:cs typeface="mohammad bold art 1" pitchFamily="2" charset="-78"/>
                      </a:endParaRPr>
                    </a:p>
                    <a:p>
                      <a:pPr marL="0" marR="0" algn="justLow" rtl="1">
                        <a:lnSpc>
                          <a:spcPct val="107000"/>
                        </a:lnSpc>
                        <a:spcBef>
                          <a:spcPts val="0"/>
                        </a:spcBef>
                        <a:spcAft>
                          <a:spcPts val="800"/>
                        </a:spcAft>
                      </a:pPr>
                      <a:r>
                        <a:rPr lang="ar-KW" sz="1800" b="0" dirty="0" smtClean="0">
                          <a:latin typeface="Calibri" pitchFamily="34" charset="0"/>
                          <a:cs typeface="mohammad bold art 1" pitchFamily="2" charset="-78"/>
                        </a:rPr>
                        <a:t>نسبة </a:t>
                      </a:r>
                      <a:r>
                        <a:rPr lang="ar-KW" sz="1800" b="1" u="sng" dirty="0" smtClean="0">
                          <a:latin typeface="Calibri" pitchFamily="34" charset="0"/>
                          <a:cs typeface="mohammad bold art 1" pitchFamily="2" charset="-78"/>
                        </a:rPr>
                        <a:t>التداول</a:t>
                      </a:r>
                      <a:r>
                        <a:rPr lang="ar-KW" sz="1800" b="0" dirty="0" smtClean="0">
                          <a:latin typeface="Calibri" pitchFamily="34" charset="0"/>
                          <a:cs typeface="mohammad bold art 1" pitchFamily="2" charset="-78"/>
                        </a:rPr>
                        <a:t> المسموح بها للمسيطر على شركة مدرجة في بورصة الأوراق المالية.</a:t>
                      </a:r>
                      <a:endParaRPr lang="ar-KW" sz="1800" dirty="0" smtClean="0">
                        <a:effectLst/>
                        <a:latin typeface="Calibri" panose="020F0502020204030204" pitchFamily="34" charset="0"/>
                        <a:ea typeface="Calibri" panose="020F0502020204030204"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algn="ctr" rtl="1">
                        <a:lnSpc>
                          <a:spcPct val="107000"/>
                        </a:lnSpc>
                        <a:spcBef>
                          <a:spcPts val="0"/>
                        </a:spcBef>
                        <a:spcAft>
                          <a:spcPts val="800"/>
                        </a:spcAft>
                      </a:pPr>
                      <a:endParaRPr lang="ar-KW" sz="1800" dirty="0" smtClean="0">
                        <a:effectLst/>
                        <a:latin typeface="Calibri" panose="020F0502020204030204" pitchFamily="34" charset="0"/>
                        <a:ea typeface="Calibri" panose="020F0502020204030204" pitchFamily="34" charset="0"/>
                        <a:cs typeface="mohammad bold art 1" pitchFamily="2" charset="-78"/>
                      </a:endParaRPr>
                    </a:p>
                    <a:p>
                      <a:pPr marL="0" marR="0" algn="ctr" rtl="1">
                        <a:lnSpc>
                          <a:spcPct val="107000"/>
                        </a:lnSpc>
                        <a:spcBef>
                          <a:spcPts val="0"/>
                        </a:spcBef>
                        <a:spcAft>
                          <a:spcPts val="800"/>
                        </a:spcAft>
                      </a:pPr>
                      <a:endParaRPr lang="ar-KW" sz="1600" dirty="0" smtClean="0">
                        <a:effectLst/>
                        <a:latin typeface="Calibri" panose="020F0502020204030204" pitchFamily="34" charset="0"/>
                        <a:ea typeface="Calibri" panose="020F0502020204030204" pitchFamily="34" charset="0"/>
                        <a:cs typeface="mohammad bold art 1" pitchFamily="2" charset="-78"/>
                      </a:endParaRPr>
                    </a:p>
                    <a:p>
                      <a:pPr marL="0" marR="0" algn="ctr" rtl="1">
                        <a:lnSpc>
                          <a:spcPct val="107000"/>
                        </a:lnSpc>
                        <a:spcBef>
                          <a:spcPts val="0"/>
                        </a:spcBef>
                        <a:spcAft>
                          <a:spcPts val="800"/>
                        </a:spcAft>
                      </a:pPr>
                      <a:r>
                        <a:rPr lang="ar-KW" sz="1800" dirty="0" smtClean="0">
                          <a:effectLst/>
                          <a:latin typeface="Calibri" panose="020F0502020204030204" pitchFamily="34" charset="0"/>
                          <a:ea typeface="Calibri" panose="020F0502020204030204" pitchFamily="34" charset="0"/>
                          <a:cs typeface="mohammad bold art 1" pitchFamily="2" charset="-78"/>
                        </a:rPr>
                        <a:t>تغير المسمى</a:t>
                      </a:r>
                      <a:endParaRPr lang="en-US" sz="1800" dirty="0">
                        <a:effectLst/>
                        <a:latin typeface="Calibri" panose="020F0502020204030204" pitchFamily="34" charset="0"/>
                        <a:ea typeface="Calibri" panose="020F0502020204030204"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
        <p:nvSpPr>
          <p:cNvPr id="5" name="Slide Number Placeholder 4"/>
          <p:cNvSpPr>
            <a:spLocks noGrp="1"/>
          </p:cNvSpPr>
          <p:nvPr>
            <p:ph type="sldNum" sz="quarter" idx="12"/>
          </p:nvPr>
        </p:nvSpPr>
        <p:spPr/>
        <p:txBody>
          <a:bodyPr/>
          <a:lstStyle/>
          <a:p>
            <a:fld id="{8DDEC8EC-0F4B-4CDB-8AC0-556EC31B66C3}" type="slidenum">
              <a:rPr lang="en-GB" smtClean="0"/>
              <a:t>22</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20830841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2400" b="1" dirty="0">
                <a:solidFill>
                  <a:schemeClr val="tx2"/>
                </a:solidFill>
                <a:latin typeface="Calibri" pitchFamily="34" charset="0"/>
                <a:cs typeface="mohammad bold art 1" pitchFamily="2" charset="-78"/>
              </a:rPr>
              <a:t>تعليمات هيئة أسواق المال بشأن «نسبة التداول المسموح بها للمسيطر على شركة مدرجة في بورصة الأوراق المالية»</a:t>
            </a:r>
            <a:endParaRPr lang="en-US" sz="2400" b="1"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a:xfrm>
            <a:off x="457199" y="1417638"/>
            <a:ext cx="8229600" cy="4556640"/>
          </a:xfrm>
          <a:ln w="12700">
            <a:solidFill>
              <a:srgbClr val="FFC000"/>
            </a:solidFill>
            <a:prstDash val="dashDot"/>
          </a:ln>
        </p:spPr>
        <p:txBody>
          <a:bodyPr>
            <a:noAutofit/>
          </a:bodyPr>
          <a:lstStyle/>
          <a:p>
            <a:pPr marL="0" indent="0" algn="r">
              <a:buNone/>
            </a:pPr>
            <a:endParaRPr lang="ar-KW" sz="700" dirty="0" smtClean="0">
              <a:solidFill>
                <a:schemeClr val="tx1">
                  <a:lumMod val="75000"/>
                  <a:lumOff val="25000"/>
                </a:schemeClr>
              </a:solidFill>
              <a:latin typeface="Calibri" pitchFamily="34" charset="0"/>
              <a:cs typeface="mohammad bold art 1" pitchFamily="2" charset="-78"/>
            </a:endParaRPr>
          </a:p>
          <a:p>
            <a:pPr marL="0" indent="0" algn="r">
              <a:buNone/>
            </a:pPr>
            <a:endParaRPr lang="en-US" sz="700" dirty="0">
              <a:solidFill>
                <a:schemeClr val="tx1">
                  <a:lumMod val="75000"/>
                  <a:lumOff val="25000"/>
                </a:schemeClr>
              </a:solidFill>
              <a:latin typeface="Calibri" pitchFamily="34" charset="0"/>
              <a:cs typeface="mohammad bold art 1" pitchFamily="2" charset="-78"/>
            </a:endParaRPr>
          </a:p>
          <a:p>
            <a:pPr marL="0" indent="0" algn="r">
              <a:buNone/>
            </a:pPr>
            <a:endParaRPr lang="ar-KW" sz="2000" dirty="0" smtClean="0">
              <a:latin typeface="Calibri" pitchFamily="34" charset="0"/>
              <a:cs typeface="mohammad bold art 1" pitchFamily="2" charset="-78"/>
            </a:endParaRPr>
          </a:p>
          <a:p>
            <a:pPr marL="0" indent="0" algn="r">
              <a:buNone/>
            </a:pPr>
            <a:endParaRPr lang="ar-KW" sz="2000" dirty="0">
              <a:solidFill>
                <a:schemeClr val="tx1">
                  <a:lumMod val="85000"/>
                  <a:lumOff val="15000"/>
                </a:schemeClr>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329868"/>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val="3480228820"/>
              </p:ext>
            </p:extLst>
          </p:nvPr>
        </p:nvGraphicFramePr>
        <p:xfrm>
          <a:off x="466133" y="1417638"/>
          <a:ext cx="8210323" cy="4531642"/>
        </p:xfrm>
        <a:graphic>
          <a:graphicData uri="http://schemas.openxmlformats.org/drawingml/2006/table">
            <a:tbl>
              <a:tblPr firstRow="1" bandRow="1">
                <a:tableStyleId>{5C22544A-7EE6-4342-B048-85BDC9FD1C3A}</a:tableStyleId>
              </a:tblPr>
              <a:tblGrid>
                <a:gridCol w="2887779"/>
                <a:gridCol w="2661272"/>
                <a:gridCol w="2661272"/>
              </a:tblGrid>
              <a:tr h="1615576">
                <a:tc>
                  <a:txBody>
                    <a:bodyPr/>
                    <a:lstStyle/>
                    <a:p>
                      <a:pPr marL="0" marR="0" algn="ctr" rtl="1">
                        <a:lnSpc>
                          <a:spcPct val="107000"/>
                        </a:lnSpc>
                        <a:spcBef>
                          <a:spcPts val="0"/>
                        </a:spcBef>
                        <a:spcAft>
                          <a:spcPts val="800"/>
                        </a:spcAft>
                      </a:pPr>
                      <a:endParaRPr lang="ar-KW" sz="1800" b="0" kern="1200" dirty="0" smtClean="0">
                        <a:solidFill>
                          <a:schemeClr val="lt1"/>
                        </a:solidFill>
                        <a:latin typeface="Calibri" pitchFamily="34" charset="0"/>
                        <a:ea typeface="+mn-ea"/>
                        <a:cs typeface="mohammad bold art 1" pitchFamily="2" charset="-78"/>
                      </a:endParaRPr>
                    </a:p>
                    <a:p>
                      <a:pPr marL="0" marR="0" algn="ctr" rtl="1">
                        <a:lnSpc>
                          <a:spcPct val="107000"/>
                        </a:lnSpc>
                        <a:spcBef>
                          <a:spcPts val="0"/>
                        </a:spcBef>
                        <a:spcAft>
                          <a:spcPts val="800"/>
                        </a:spcAft>
                      </a:pPr>
                      <a:r>
                        <a:rPr lang="ar-KW" sz="1800" b="0" kern="1200" dirty="0" smtClean="0">
                          <a:solidFill>
                            <a:schemeClr val="lt1"/>
                          </a:solidFill>
                          <a:latin typeface="Calibri" pitchFamily="34" charset="0"/>
                          <a:ea typeface="+mn-ea"/>
                          <a:cs typeface="mohammad bold art 1" pitchFamily="2" charset="-78"/>
                        </a:rPr>
                        <a:t>المادة (3-6) من اللائحة التنفيذية </a:t>
                      </a:r>
                      <a:endParaRPr lang="en-US" sz="1800" b="0" kern="1200" dirty="0">
                        <a:solidFill>
                          <a:schemeClr val="lt1"/>
                        </a:solidFill>
                        <a:latin typeface="Calibri" pitchFamily="34" charset="0"/>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marL="0" marR="0" algn="ctr" rtl="1">
                        <a:lnSpc>
                          <a:spcPct val="107000"/>
                        </a:lnSpc>
                        <a:spcBef>
                          <a:spcPts val="0"/>
                        </a:spcBef>
                        <a:spcAft>
                          <a:spcPts val="800"/>
                        </a:spcAft>
                      </a:pPr>
                      <a:r>
                        <a:rPr lang="ar-KW" sz="1800" b="0" dirty="0" smtClean="0">
                          <a:latin typeface="Calibri" pitchFamily="34" charset="0"/>
                          <a:cs typeface="mohammad bold art 1" pitchFamily="2" charset="-78"/>
                        </a:rPr>
                        <a:t>تعليمات هيئة أسواق المال بشأن «نسبة التداول المسموح بها للمسيطر على شركة مدرجة في بورصة الأوراق المالية»</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marL="0" marR="0" algn="ctr" rtl="1">
                        <a:lnSpc>
                          <a:spcPct val="107000"/>
                        </a:lnSpc>
                        <a:spcBef>
                          <a:spcPts val="0"/>
                        </a:spcBef>
                        <a:spcAft>
                          <a:spcPts val="800"/>
                        </a:spcAft>
                      </a:pPr>
                      <a:endParaRPr lang="ar-KW" sz="1800" b="0" kern="1200" dirty="0" smtClean="0">
                        <a:solidFill>
                          <a:schemeClr val="lt1"/>
                        </a:solidFill>
                        <a:latin typeface="Calibri" pitchFamily="34" charset="0"/>
                        <a:ea typeface="+mn-ea"/>
                        <a:cs typeface="mohammad bold art 1" pitchFamily="2" charset="-78"/>
                      </a:endParaRPr>
                    </a:p>
                    <a:p>
                      <a:pPr marL="0" marR="0" algn="ctr" rtl="1">
                        <a:lnSpc>
                          <a:spcPct val="107000"/>
                        </a:lnSpc>
                        <a:spcBef>
                          <a:spcPts val="0"/>
                        </a:spcBef>
                        <a:spcAft>
                          <a:spcPts val="800"/>
                        </a:spcAft>
                      </a:pPr>
                      <a:r>
                        <a:rPr lang="ar-KW" sz="1800" b="0" kern="1200" dirty="0" smtClean="0">
                          <a:solidFill>
                            <a:schemeClr val="lt1"/>
                          </a:solidFill>
                          <a:latin typeface="Calibri" pitchFamily="34" charset="0"/>
                          <a:ea typeface="+mn-ea"/>
                          <a:cs typeface="mohammad bold art 1" pitchFamily="2" charset="-78"/>
                        </a:rPr>
                        <a:t>التغير</a:t>
                      </a:r>
                      <a:endParaRPr lang="en-US" sz="1800" b="0" kern="1200" dirty="0">
                        <a:solidFill>
                          <a:schemeClr val="lt1"/>
                        </a:solidFill>
                        <a:latin typeface="Calibri" pitchFamily="34" charset="0"/>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2916066">
                <a:tc>
                  <a:txBody>
                    <a:bodyPr/>
                    <a:lstStyle/>
                    <a:p>
                      <a:pPr marL="0" marR="0" algn="ctr" rtl="1">
                        <a:lnSpc>
                          <a:spcPct val="107000"/>
                        </a:lnSpc>
                        <a:spcBef>
                          <a:spcPts val="0"/>
                        </a:spcBef>
                        <a:spcAft>
                          <a:spcPts val="800"/>
                        </a:spcAft>
                      </a:pPr>
                      <a:endParaRPr lang="ar-KW" sz="1200" b="0" dirty="0" smtClean="0">
                        <a:latin typeface="Calibri" pitchFamily="34" charset="0"/>
                        <a:cs typeface="mohammad bold art 1" pitchFamily="2" charset="-78"/>
                      </a:endParaRPr>
                    </a:p>
                    <a:p>
                      <a:pPr marL="0" marR="0" algn="ctr" rtl="1">
                        <a:lnSpc>
                          <a:spcPct val="107000"/>
                        </a:lnSpc>
                        <a:spcBef>
                          <a:spcPts val="0"/>
                        </a:spcBef>
                        <a:spcAft>
                          <a:spcPts val="800"/>
                        </a:spcAft>
                      </a:pPr>
                      <a:endParaRPr lang="ar-KW" sz="1200" b="0" dirty="0" smtClean="0">
                        <a:latin typeface="Calibri" pitchFamily="34" charset="0"/>
                        <a:cs typeface="mohammad bold art 1" pitchFamily="2" charset="-78"/>
                      </a:endParaRPr>
                    </a:p>
                    <a:p>
                      <a:pPr marL="0" marR="0" algn="ctr" rtl="1">
                        <a:lnSpc>
                          <a:spcPct val="107000"/>
                        </a:lnSpc>
                        <a:spcBef>
                          <a:spcPts val="0"/>
                        </a:spcBef>
                        <a:spcAft>
                          <a:spcPts val="800"/>
                        </a:spcAft>
                      </a:pPr>
                      <a:endParaRPr lang="ar-KW" sz="1200" b="0" dirty="0" smtClean="0">
                        <a:latin typeface="Calibri" pitchFamily="34" charset="0"/>
                        <a:cs typeface="mohammad bold art 1" pitchFamily="2" charset="-78"/>
                      </a:endParaRPr>
                    </a:p>
                    <a:p>
                      <a:pPr marL="0" marR="0" algn="justLow" rtl="1">
                        <a:lnSpc>
                          <a:spcPct val="107000"/>
                        </a:lnSpc>
                        <a:spcBef>
                          <a:spcPts val="0"/>
                        </a:spcBef>
                        <a:spcAft>
                          <a:spcPts val="800"/>
                        </a:spcAft>
                      </a:pPr>
                      <a:r>
                        <a:rPr lang="ar-KW" sz="1800" b="0" dirty="0" smtClean="0">
                          <a:latin typeface="Calibri" pitchFamily="34" charset="0"/>
                          <a:cs typeface="mohammad bold art 1" pitchFamily="2" charset="-78"/>
                        </a:rPr>
                        <a:t>البيع</a:t>
                      </a:r>
                      <a:r>
                        <a:rPr lang="ar-KW" sz="1800" b="0" baseline="0" dirty="0" smtClean="0">
                          <a:latin typeface="Calibri" pitchFamily="34" charset="0"/>
                          <a:cs typeface="mohammad bold art 1" pitchFamily="2" charset="-78"/>
                        </a:rPr>
                        <a:t> أو الشراء ضمن </a:t>
                      </a:r>
                      <a:r>
                        <a:rPr lang="ar-KW" sz="1800" b="0" u="sng" dirty="0" smtClean="0">
                          <a:latin typeface="Calibri" pitchFamily="34" charset="0"/>
                          <a:cs typeface="mohammad bold art 1" pitchFamily="2" charset="-78"/>
                        </a:rPr>
                        <a:t>مدى محدد</a:t>
                      </a:r>
                      <a:r>
                        <a:rPr lang="ar-KW" sz="1800" b="0" u="sng" baseline="0" dirty="0" smtClean="0">
                          <a:latin typeface="Calibri" pitchFamily="34" charset="0"/>
                          <a:cs typeface="mohammad bold art 1" pitchFamily="2" charset="-78"/>
                        </a:rPr>
                        <a:t> </a:t>
                      </a:r>
                      <a:r>
                        <a:rPr lang="ar-KW" sz="1800" b="0" baseline="0" dirty="0" smtClean="0">
                          <a:latin typeface="Calibri" pitchFamily="34" charset="0"/>
                          <a:cs typeface="mohammad bold art 1" pitchFamily="2" charset="-78"/>
                        </a:rPr>
                        <a:t>من رأس مال الشركة محل السيطرة.</a:t>
                      </a:r>
                      <a:r>
                        <a:rPr lang="ar-KW" b="1" dirty="0" smtClean="0">
                          <a:solidFill>
                            <a:srgbClr val="FF0000"/>
                          </a:solidFill>
                          <a:latin typeface="Calibri" pitchFamily="34" charset="0"/>
                          <a:cs typeface="mohammad bold art 1" pitchFamily="2" charset="-78"/>
                        </a:rPr>
                        <a:t> *</a:t>
                      </a:r>
                      <a:endParaRPr lang="ar-KW" sz="1800" dirty="0" smtClean="0">
                        <a:effectLst/>
                        <a:latin typeface="Calibri" panose="020F0502020204030204" pitchFamily="34" charset="0"/>
                        <a:ea typeface="Calibri" panose="020F0502020204030204" pitchFamily="34" charset="0"/>
                        <a:cs typeface="mohammad bold art 1" pitchFamily="2" charset="-78"/>
                      </a:endParaRPr>
                    </a:p>
                  </a:txBody>
                  <a:tcPr marL="68580" marR="68580" marT="9525"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171450" marR="0" indent="-171450" algn="justLow" rtl="1">
                        <a:lnSpc>
                          <a:spcPct val="107000"/>
                        </a:lnSpc>
                        <a:spcBef>
                          <a:spcPts val="0"/>
                        </a:spcBef>
                        <a:spcAft>
                          <a:spcPts val="800"/>
                        </a:spcAft>
                        <a:buFont typeface="Arial" panose="020B0604020202020204" pitchFamily="34" charset="0"/>
                        <a:buChar char="•"/>
                      </a:pPr>
                      <a:r>
                        <a:rPr lang="ar-KW" sz="1800" b="0" dirty="0" smtClean="0">
                          <a:latin typeface="Calibri" pitchFamily="34" charset="0"/>
                          <a:cs typeface="mohammad bold art 1" pitchFamily="2" charset="-78"/>
                        </a:rPr>
                        <a:t>في حالات الشراء،</a:t>
                      </a:r>
                      <a:r>
                        <a:rPr lang="ar-KW" sz="1800" b="0" baseline="0" dirty="0" smtClean="0">
                          <a:latin typeface="Calibri" pitchFamily="34" charset="0"/>
                          <a:cs typeface="mohammad bold art 1" pitchFamily="2" charset="-78"/>
                        </a:rPr>
                        <a:t> </a:t>
                      </a:r>
                      <a:r>
                        <a:rPr lang="ar-KW" sz="1800" b="0" dirty="0" smtClean="0">
                          <a:latin typeface="Calibri" pitchFamily="34" charset="0"/>
                          <a:cs typeface="mohammad bold art 1" pitchFamily="2" charset="-78"/>
                        </a:rPr>
                        <a:t>يلتزم</a:t>
                      </a:r>
                      <a:r>
                        <a:rPr lang="ar-KW" sz="1800" b="0" baseline="0" dirty="0" smtClean="0">
                          <a:latin typeface="Calibri" pitchFamily="34" charset="0"/>
                          <a:cs typeface="mohammad bold art 1" pitchFamily="2" charset="-78"/>
                        </a:rPr>
                        <a:t> المسيطر بالنسبة </a:t>
                      </a:r>
                      <a:r>
                        <a:rPr lang="ar-KW" sz="1800" b="0" u="sng" baseline="0" dirty="0" smtClean="0">
                          <a:latin typeface="Calibri" pitchFamily="34" charset="0"/>
                          <a:cs typeface="mohammad bold art 1" pitchFamily="2" charset="-78"/>
                        </a:rPr>
                        <a:t>بخلاف الأسهم التي تم بيعها</a:t>
                      </a:r>
                      <a:r>
                        <a:rPr lang="ar-KW" sz="1800" b="0" u="none" baseline="0" dirty="0" smtClean="0">
                          <a:latin typeface="Calibri" pitchFamily="34" charset="0"/>
                          <a:cs typeface="mohammad bold art 1" pitchFamily="2" charset="-78"/>
                        </a:rPr>
                        <a:t> </a:t>
                      </a:r>
                      <a:r>
                        <a:rPr lang="ar-KW" sz="1800" b="0" baseline="0" dirty="0" smtClean="0">
                          <a:latin typeface="Calibri" pitchFamily="34" charset="0"/>
                          <a:cs typeface="mohammad bold art 1" pitchFamily="2" charset="-78"/>
                        </a:rPr>
                        <a:t>في ذات الفترة. </a:t>
                      </a:r>
                    </a:p>
                    <a:p>
                      <a:pPr marL="171450" marR="0" indent="-171450" algn="justLow" defTabSz="914400" rtl="1" eaLnBrk="1" fontAlgn="auto" latinLnBrk="0" hangingPunct="1">
                        <a:lnSpc>
                          <a:spcPct val="107000"/>
                        </a:lnSpc>
                        <a:spcBef>
                          <a:spcPts val="0"/>
                        </a:spcBef>
                        <a:spcAft>
                          <a:spcPts val="800"/>
                        </a:spcAft>
                        <a:buClrTx/>
                        <a:buSzTx/>
                        <a:buFont typeface="Arial" panose="020B0604020202020204" pitchFamily="34" charset="0"/>
                        <a:buChar char="•"/>
                        <a:tabLst/>
                        <a:defRPr/>
                      </a:pPr>
                      <a:r>
                        <a:rPr lang="ar-KW" sz="1800" b="0" dirty="0" smtClean="0">
                          <a:latin typeface="Calibri" pitchFamily="34" charset="0"/>
                          <a:cs typeface="mohammad bold art 1" pitchFamily="2" charset="-78"/>
                        </a:rPr>
                        <a:t>في حالات البيع،</a:t>
                      </a:r>
                      <a:r>
                        <a:rPr lang="ar-KW" sz="1800" b="0" baseline="0" dirty="0" smtClean="0">
                          <a:latin typeface="Calibri" pitchFamily="34" charset="0"/>
                          <a:cs typeface="mohammad bold art 1" pitchFamily="2" charset="-78"/>
                        </a:rPr>
                        <a:t> </a:t>
                      </a:r>
                      <a:r>
                        <a:rPr lang="ar-KW" sz="1800" b="0" dirty="0" smtClean="0">
                          <a:latin typeface="Calibri" pitchFamily="34" charset="0"/>
                          <a:cs typeface="mohammad bold art 1" pitchFamily="2" charset="-78"/>
                        </a:rPr>
                        <a:t>يلتزم</a:t>
                      </a:r>
                      <a:r>
                        <a:rPr lang="ar-KW" sz="1800" b="0" baseline="0" dirty="0" smtClean="0">
                          <a:latin typeface="Calibri" pitchFamily="34" charset="0"/>
                          <a:cs typeface="mohammad bold art 1" pitchFamily="2" charset="-78"/>
                        </a:rPr>
                        <a:t> المسيطر بالنسبة </a:t>
                      </a:r>
                      <a:r>
                        <a:rPr lang="ar-KW" sz="1800" b="0" u="sng" baseline="0" dirty="0" smtClean="0">
                          <a:latin typeface="Calibri" pitchFamily="34" charset="0"/>
                          <a:cs typeface="mohammad bold art 1" pitchFamily="2" charset="-78"/>
                        </a:rPr>
                        <a:t>بخلاف الأسهم التي تم شراؤها</a:t>
                      </a:r>
                      <a:r>
                        <a:rPr lang="ar-KW" sz="1800" b="0" u="none" baseline="0" dirty="0" smtClean="0">
                          <a:latin typeface="Calibri" pitchFamily="34" charset="0"/>
                          <a:cs typeface="mohammad bold art 1" pitchFamily="2" charset="-78"/>
                        </a:rPr>
                        <a:t> </a:t>
                      </a:r>
                      <a:r>
                        <a:rPr lang="ar-KW" sz="1800" b="0" baseline="0" dirty="0" smtClean="0">
                          <a:latin typeface="Calibri" pitchFamily="34" charset="0"/>
                          <a:cs typeface="mohammad bold art 1" pitchFamily="2" charset="-78"/>
                        </a:rPr>
                        <a:t>في ذات الفترة. </a:t>
                      </a:r>
                      <a:endParaRPr lang="ar-KW" sz="1800" b="0" dirty="0" smtClean="0">
                        <a:latin typeface="Calibri" pitchFamily="34" charset="0"/>
                        <a:cs typeface="mohammad bold art 1" pitchFamily="2" charset="-78"/>
                      </a:endParaRPr>
                    </a:p>
                    <a:p>
                      <a:pPr marL="171450" marR="0" indent="-171450" algn="r" rtl="1">
                        <a:lnSpc>
                          <a:spcPct val="107000"/>
                        </a:lnSpc>
                        <a:spcBef>
                          <a:spcPts val="0"/>
                        </a:spcBef>
                        <a:spcAft>
                          <a:spcPts val="800"/>
                        </a:spcAft>
                        <a:buFont typeface="Arial" panose="020B0604020202020204" pitchFamily="34" charset="0"/>
                        <a:buChar char="•"/>
                      </a:pPr>
                      <a:endParaRPr lang="ar-KW" sz="1050" b="0" dirty="0" smtClean="0">
                        <a:latin typeface="Calibri"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algn="ctr" rtl="1">
                        <a:lnSpc>
                          <a:spcPct val="107000"/>
                        </a:lnSpc>
                        <a:spcBef>
                          <a:spcPts val="0"/>
                        </a:spcBef>
                        <a:spcAft>
                          <a:spcPts val="800"/>
                        </a:spcAft>
                      </a:pPr>
                      <a:endParaRPr lang="ar-KW" sz="1800" dirty="0" smtClean="0">
                        <a:effectLst/>
                        <a:latin typeface="Calibri" panose="020F0502020204030204" pitchFamily="34" charset="0"/>
                        <a:ea typeface="Calibri" panose="020F0502020204030204" pitchFamily="34" charset="0"/>
                        <a:cs typeface="mohammad bold art 1" pitchFamily="2" charset="-78"/>
                      </a:endParaRPr>
                    </a:p>
                    <a:p>
                      <a:pPr marL="0" marR="0" algn="ctr" rtl="1">
                        <a:lnSpc>
                          <a:spcPct val="107000"/>
                        </a:lnSpc>
                        <a:spcBef>
                          <a:spcPts val="0"/>
                        </a:spcBef>
                        <a:spcAft>
                          <a:spcPts val="800"/>
                        </a:spcAft>
                      </a:pPr>
                      <a:endParaRPr lang="ar-KW" sz="1800" dirty="0" smtClean="0">
                        <a:effectLst/>
                        <a:latin typeface="Calibri" panose="020F0502020204030204" pitchFamily="34" charset="0"/>
                        <a:ea typeface="Calibri" panose="020F0502020204030204" pitchFamily="34" charset="0"/>
                        <a:cs typeface="mohammad bold art 1" pitchFamily="2" charset="-78"/>
                      </a:endParaRPr>
                    </a:p>
                    <a:p>
                      <a:pPr marL="0" marR="0" algn="ctr" rtl="1">
                        <a:lnSpc>
                          <a:spcPct val="107000"/>
                        </a:lnSpc>
                        <a:spcBef>
                          <a:spcPts val="0"/>
                        </a:spcBef>
                        <a:spcAft>
                          <a:spcPts val="800"/>
                        </a:spcAft>
                      </a:pPr>
                      <a:endParaRPr lang="ar-KW" sz="1600" dirty="0" smtClean="0">
                        <a:effectLst/>
                        <a:latin typeface="Calibri" panose="020F0502020204030204" pitchFamily="34" charset="0"/>
                        <a:ea typeface="Calibri" panose="020F0502020204030204" pitchFamily="34" charset="0"/>
                        <a:cs typeface="mohammad bold art 1" pitchFamily="2" charset="-78"/>
                      </a:endParaRPr>
                    </a:p>
                    <a:p>
                      <a:pPr marL="0" marR="0" algn="ctr" rtl="1">
                        <a:lnSpc>
                          <a:spcPct val="107000"/>
                        </a:lnSpc>
                        <a:spcBef>
                          <a:spcPts val="0"/>
                        </a:spcBef>
                        <a:spcAft>
                          <a:spcPts val="800"/>
                        </a:spcAft>
                      </a:pPr>
                      <a:r>
                        <a:rPr lang="ar-KW" sz="1800" dirty="0" smtClean="0">
                          <a:effectLst/>
                          <a:latin typeface="Calibri" panose="020F0502020204030204" pitchFamily="34" charset="0"/>
                          <a:ea typeface="Calibri" panose="020F0502020204030204" pitchFamily="34" charset="0"/>
                          <a:cs typeface="mohammad bold art 1" pitchFamily="2" charset="-78"/>
                        </a:rPr>
                        <a:t>تغير</a:t>
                      </a:r>
                      <a:r>
                        <a:rPr lang="ar-KW" sz="1800" baseline="0" dirty="0" smtClean="0">
                          <a:effectLst/>
                          <a:latin typeface="Calibri" panose="020F0502020204030204" pitchFamily="34" charset="0"/>
                          <a:ea typeface="Calibri" panose="020F0502020204030204" pitchFamily="34" charset="0"/>
                          <a:cs typeface="mohammad bold art 1" pitchFamily="2" charset="-78"/>
                        </a:rPr>
                        <a:t> طريقة احتساب نسبة البيع أو الشراء</a:t>
                      </a:r>
                      <a:endParaRPr lang="en-US" sz="1800" dirty="0">
                        <a:effectLst/>
                        <a:latin typeface="Calibri" panose="020F0502020204030204" pitchFamily="34" charset="0"/>
                        <a:ea typeface="Calibri" panose="020F0502020204030204"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
        <p:nvSpPr>
          <p:cNvPr id="5" name="Slide Number Placeholder 4"/>
          <p:cNvSpPr>
            <a:spLocks noGrp="1"/>
          </p:cNvSpPr>
          <p:nvPr>
            <p:ph type="sldNum" sz="quarter" idx="12"/>
          </p:nvPr>
        </p:nvSpPr>
        <p:spPr/>
        <p:txBody>
          <a:bodyPr/>
          <a:lstStyle/>
          <a:p>
            <a:fld id="{8DDEC8EC-0F4B-4CDB-8AC0-556EC31B66C3}" type="slidenum">
              <a:rPr lang="en-GB" smtClean="0"/>
              <a:t>23</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9225312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62345"/>
            <a:ext cx="5876925" cy="1228998"/>
          </a:xfrm>
        </p:spPr>
        <p:txBody>
          <a:bodyPr>
            <a:noAutofit/>
          </a:bodyPr>
          <a:lstStyle/>
          <a:p>
            <a:pPr algn="r" rtl="1"/>
            <a:r>
              <a:rPr lang="ar-KW" sz="2400" b="1" dirty="0">
                <a:solidFill>
                  <a:schemeClr val="tx2"/>
                </a:solidFill>
                <a:latin typeface="Calibri" pitchFamily="34" charset="0"/>
                <a:cs typeface="mohammad bold art 1" pitchFamily="2" charset="-78"/>
              </a:rPr>
              <a:t>تعليمات هيئة أسواق المال بشأن «نسبة التداول المسموح بها للمسيطر على شركة مدرجة في بورصة الأوراق المالية»</a:t>
            </a:r>
            <a:endParaRPr lang="en-US" sz="24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94954"/>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335622" y="1124744"/>
            <a:ext cx="5270786" cy="1380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val="2659013233"/>
              </p:ext>
            </p:extLst>
          </p:nvPr>
        </p:nvGraphicFramePr>
        <p:xfrm>
          <a:off x="453011" y="1214800"/>
          <a:ext cx="8153397" cy="4895977"/>
        </p:xfrm>
        <a:graphic>
          <a:graphicData uri="http://schemas.openxmlformats.org/drawingml/2006/table">
            <a:tbl>
              <a:tblPr firstRow="1" bandRow="1">
                <a:tableStyleId>{5C22544A-7EE6-4342-B048-85BDC9FD1C3A}</a:tableStyleId>
              </a:tblPr>
              <a:tblGrid>
                <a:gridCol w="2867757"/>
                <a:gridCol w="2642820"/>
                <a:gridCol w="2642820"/>
              </a:tblGrid>
              <a:tr h="1366554">
                <a:tc>
                  <a:txBody>
                    <a:bodyPr/>
                    <a:lstStyle/>
                    <a:p>
                      <a:pPr marL="0" marR="0" algn="ctr" rtl="1">
                        <a:lnSpc>
                          <a:spcPct val="107000"/>
                        </a:lnSpc>
                        <a:spcBef>
                          <a:spcPts val="0"/>
                        </a:spcBef>
                        <a:spcAft>
                          <a:spcPts val="800"/>
                        </a:spcAft>
                      </a:pPr>
                      <a:endParaRPr lang="ar-KW" sz="1800" b="0" kern="1200" dirty="0" smtClean="0">
                        <a:solidFill>
                          <a:schemeClr val="lt1"/>
                        </a:solidFill>
                        <a:latin typeface="Calibri" pitchFamily="34" charset="0"/>
                        <a:ea typeface="+mn-ea"/>
                        <a:cs typeface="mohammad bold art 1" pitchFamily="2" charset="-78"/>
                      </a:endParaRPr>
                    </a:p>
                    <a:p>
                      <a:pPr marL="0" marR="0" algn="ctr" rtl="1">
                        <a:lnSpc>
                          <a:spcPct val="107000"/>
                        </a:lnSpc>
                        <a:spcBef>
                          <a:spcPts val="0"/>
                        </a:spcBef>
                        <a:spcAft>
                          <a:spcPts val="800"/>
                        </a:spcAft>
                      </a:pPr>
                      <a:r>
                        <a:rPr lang="ar-KW" sz="1800" b="0" kern="1200" dirty="0" smtClean="0">
                          <a:solidFill>
                            <a:schemeClr val="lt1"/>
                          </a:solidFill>
                          <a:latin typeface="Calibri" pitchFamily="34" charset="0"/>
                          <a:ea typeface="+mn-ea"/>
                          <a:cs typeface="mohammad bold art 1" pitchFamily="2" charset="-78"/>
                        </a:rPr>
                        <a:t>المادة (3-6) من اللائحة التنفيذية </a:t>
                      </a:r>
                      <a:endParaRPr lang="en-US" sz="1800" b="0" kern="1200" dirty="0">
                        <a:solidFill>
                          <a:schemeClr val="lt1"/>
                        </a:solidFill>
                        <a:latin typeface="Calibri" pitchFamily="34" charset="0"/>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marL="0" marR="0" algn="ctr" rtl="1">
                        <a:lnSpc>
                          <a:spcPct val="107000"/>
                        </a:lnSpc>
                        <a:spcBef>
                          <a:spcPts val="0"/>
                        </a:spcBef>
                        <a:spcAft>
                          <a:spcPts val="800"/>
                        </a:spcAft>
                      </a:pPr>
                      <a:r>
                        <a:rPr lang="ar-KW" sz="1800" b="0" dirty="0" smtClean="0">
                          <a:latin typeface="Calibri" pitchFamily="34" charset="0"/>
                          <a:cs typeface="mohammad bold art 1" pitchFamily="2" charset="-78"/>
                        </a:rPr>
                        <a:t>تعليمات هيئة أسواق المال بشأن «نسبة التداول المسموح بها للمسيطر على شركة مدرجة في بورصة الأوراق المالية»</a:t>
                      </a:r>
                      <a:endParaRPr lang="en-US" sz="1800" b="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marL="0" marR="0" algn="ctr" rtl="1">
                        <a:lnSpc>
                          <a:spcPct val="107000"/>
                        </a:lnSpc>
                        <a:spcBef>
                          <a:spcPts val="0"/>
                        </a:spcBef>
                        <a:spcAft>
                          <a:spcPts val="800"/>
                        </a:spcAft>
                      </a:pPr>
                      <a:endParaRPr lang="ar-KW" sz="1800" b="0" kern="1200" dirty="0" smtClean="0">
                        <a:solidFill>
                          <a:schemeClr val="lt1"/>
                        </a:solidFill>
                        <a:latin typeface="Calibri" pitchFamily="34" charset="0"/>
                        <a:ea typeface="+mn-ea"/>
                        <a:cs typeface="mohammad bold art 1" pitchFamily="2" charset="-78"/>
                      </a:endParaRPr>
                    </a:p>
                    <a:p>
                      <a:pPr marL="0" marR="0" algn="ctr" rtl="1">
                        <a:lnSpc>
                          <a:spcPct val="107000"/>
                        </a:lnSpc>
                        <a:spcBef>
                          <a:spcPts val="0"/>
                        </a:spcBef>
                        <a:spcAft>
                          <a:spcPts val="800"/>
                        </a:spcAft>
                      </a:pPr>
                      <a:r>
                        <a:rPr lang="ar-KW" sz="1800" b="0" kern="1200" dirty="0" smtClean="0">
                          <a:solidFill>
                            <a:schemeClr val="lt1"/>
                          </a:solidFill>
                          <a:latin typeface="Calibri" pitchFamily="34" charset="0"/>
                          <a:ea typeface="+mn-ea"/>
                          <a:cs typeface="mohammad bold art 1" pitchFamily="2" charset="-78"/>
                        </a:rPr>
                        <a:t>التغير</a:t>
                      </a:r>
                      <a:endParaRPr lang="en-US" sz="1800" b="0" kern="1200" dirty="0">
                        <a:solidFill>
                          <a:schemeClr val="lt1"/>
                        </a:solidFill>
                        <a:latin typeface="Calibri" pitchFamily="34" charset="0"/>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1277977">
                <a:tc>
                  <a:txBody>
                    <a:bodyPr/>
                    <a:lstStyle/>
                    <a:p>
                      <a:pPr marL="0" marR="0" indent="0" algn="justLow" defTabSz="914400" rtl="1" eaLnBrk="1" fontAlgn="auto" latinLnBrk="0" hangingPunct="1">
                        <a:lnSpc>
                          <a:spcPct val="107000"/>
                        </a:lnSpc>
                        <a:spcBef>
                          <a:spcPts val="0"/>
                        </a:spcBef>
                        <a:spcAft>
                          <a:spcPts val="800"/>
                        </a:spcAft>
                        <a:buClrTx/>
                        <a:buSzTx/>
                        <a:buFontTx/>
                        <a:buNone/>
                        <a:tabLst/>
                        <a:defRPr/>
                      </a:pPr>
                      <a:endParaRPr lang="ar-KW" sz="2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endParaRPr>
                    </a:p>
                    <a:p>
                      <a:pPr marL="0" marR="0" indent="0" algn="justLow" defTabSz="914400" rtl="1" eaLnBrk="1" fontAlgn="auto" latinLnBrk="0" hangingPunct="1">
                        <a:lnSpc>
                          <a:spcPct val="107000"/>
                        </a:lnSpc>
                        <a:spcBef>
                          <a:spcPts val="0"/>
                        </a:spcBef>
                        <a:spcAft>
                          <a:spcPts val="800"/>
                        </a:spcAft>
                        <a:buClrTx/>
                        <a:buSzTx/>
                        <a:buFontTx/>
                        <a:buNone/>
                        <a:tabLst/>
                        <a:defRPr/>
                      </a:pPr>
                      <a:r>
                        <a:rPr lang="ar-KW" sz="18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rPr>
                        <a:t>تحديد فترة </a:t>
                      </a:r>
                      <a:r>
                        <a:rPr lang="ar-KW" sz="1800" u="sng"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rPr>
                        <a:t>نصف سنوية </a:t>
                      </a:r>
                      <a:r>
                        <a:rPr lang="ar-KW" sz="18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rPr>
                        <a:t>للسماح للمسيطر بالبيع أو الشراء في  رأس مال الشركة محل السيطرة. </a:t>
                      </a:r>
                      <a:r>
                        <a:rPr lang="ar-KW" b="1" dirty="0" smtClean="0">
                          <a:solidFill>
                            <a:srgbClr val="FF0000"/>
                          </a:solidFill>
                          <a:latin typeface="Calibri" pitchFamily="34" charset="0"/>
                          <a:cs typeface="mohammad bold art 1" pitchFamily="2" charset="-78"/>
                        </a:rPr>
                        <a:t>*</a:t>
                      </a:r>
                      <a:endParaRPr lang="ar-KW" sz="18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endParaRPr>
                    </a:p>
                  </a:txBody>
                  <a:tcPr marL="68580" marR="68580" marT="9525"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indent="0" algn="justLow" rtl="1">
                        <a:lnSpc>
                          <a:spcPct val="107000"/>
                        </a:lnSpc>
                        <a:spcBef>
                          <a:spcPts val="0"/>
                        </a:spcBef>
                        <a:spcAft>
                          <a:spcPts val="800"/>
                        </a:spcAft>
                        <a:buFont typeface="Arial" panose="020B0604020202020204" pitchFamily="34" charset="0"/>
                        <a:buNone/>
                      </a:pPr>
                      <a:endParaRPr lang="ar-KW" sz="1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endParaRPr>
                    </a:p>
                    <a:p>
                      <a:pPr marL="0" marR="0" indent="0" algn="justLow" rtl="1">
                        <a:lnSpc>
                          <a:spcPct val="107000"/>
                        </a:lnSpc>
                        <a:spcBef>
                          <a:spcPts val="0"/>
                        </a:spcBef>
                        <a:spcAft>
                          <a:spcPts val="800"/>
                        </a:spcAft>
                        <a:buFont typeface="Arial" panose="020B0604020202020204" pitchFamily="34" charset="0"/>
                        <a:buNone/>
                      </a:pPr>
                      <a:r>
                        <a:rPr lang="ar-KW" sz="18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rPr>
                        <a:t>تحديد </a:t>
                      </a:r>
                      <a:r>
                        <a:rPr lang="ar-KW" sz="1800" u="sng"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rPr>
                        <a:t>فترة سنوية </a:t>
                      </a:r>
                      <a:r>
                        <a:rPr lang="ar-KW" sz="18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rPr>
                        <a:t>للسماح للمسيطر بالتداول على رأس مال الشركة محل السيطرة. </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algn="ctr" rtl="1">
                        <a:lnSpc>
                          <a:spcPct val="107000"/>
                        </a:lnSpc>
                        <a:spcBef>
                          <a:spcPts val="0"/>
                        </a:spcBef>
                        <a:spcAft>
                          <a:spcPts val="800"/>
                        </a:spcAft>
                      </a:pPr>
                      <a:endParaRPr lang="ar-KW" sz="1800" dirty="0" smtClean="0">
                        <a:effectLst/>
                        <a:latin typeface="Calibri" panose="020F0502020204030204" pitchFamily="34" charset="0"/>
                        <a:ea typeface="Calibri" panose="020F0502020204030204" pitchFamily="34" charset="0"/>
                        <a:cs typeface="mohammad bold art 1" pitchFamily="2" charset="-78"/>
                      </a:endParaRPr>
                    </a:p>
                    <a:p>
                      <a:pPr marL="0" marR="0" algn="ctr" rtl="1">
                        <a:lnSpc>
                          <a:spcPct val="107000"/>
                        </a:lnSpc>
                        <a:spcBef>
                          <a:spcPts val="0"/>
                        </a:spcBef>
                        <a:spcAft>
                          <a:spcPts val="800"/>
                        </a:spcAft>
                      </a:pPr>
                      <a:r>
                        <a:rPr lang="ar-KW" sz="1800" dirty="0" smtClean="0">
                          <a:effectLst/>
                          <a:latin typeface="Calibri" panose="020F0502020204030204" pitchFamily="34" charset="0"/>
                          <a:ea typeface="Calibri" panose="020F0502020204030204" pitchFamily="34" charset="0"/>
                          <a:cs typeface="mohammad bold art 1" pitchFamily="2" charset="-78"/>
                        </a:rPr>
                        <a:t>تغير</a:t>
                      </a:r>
                      <a:r>
                        <a:rPr lang="ar-KW" sz="1800" baseline="0" dirty="0" smtClean="0">
                          <a:effectLst/>
                          <a:latin typeface="Calibri" panose="020F0502020204030204" pitchFamily="34" charset="0"/>
                          <a:ea typeface="Calibri" panose="020F0502020204030204" pitchFamily="34" charset="0"/>
                          <a:cs typeface="mohammad bold art 1" pitchFamily="2" charset="-78"/>
                        </a:rPr>
                        <a:t> الفترة الزمنية المسموح بها للتداول</a:t>
                      </a:r>
                      <a:endParaRPr lang="en-US" sz="1800" dirty="0">
                        <a:effectLst/>
                        <a:latin typeface="Calibri" panose="020F0502020204030204" pitchFamily="34" charset="0"/>
                        <a:ea typeface="Calibri" panose="020F0502020204030204"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1895291">
                <a:tc>
                  <a:txBody>
                    <a:bodyPr/>
                    <a:lstStyle/>
                    <a:p>
                      <a:pPr marL="0" marR="0" indent="0" algn="justLow" rtl="1">
                        <a:lnSpc>
                          <a:spcPct val="107000"/>
                        </a:lnSpc>
                        <a:spcBef>
                          <a:spcPts val="0"/>
                        </a:spcBef>
                        <a:spcAft>
                          <a:spcPts val="800"/>
                        </a:spcAft>
                        <a:buFont typeface="Arial" panose="020B0604020202020204" pitchFamily="34" charset="0"/>
                        <a:buNone/>
                      </a:pPr>
                      <a:r>
                        <a:rPr lang="ar-KW" sz="14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rPr>
                        <a:t>حكم المادة (3-6-3) قد نص على الآتي:</a:t>
                      </a:r>
                    </a:p>
                    <a:p>
                      <a:pPr marL="0" marR="0" indent="0" algn="justLow" defTabSz="914400" rtl="1" eaLnBrk="1" fontAlgn="auto" latinLnBrk="0" hangingPunct="1">
                        <a:lnSpc>
                          <a:spcPct val="107000"/>
                        </a:lnSpc>
                        <a:spcBef>
                          <a:spcPts val="0"/>
                        </a:spcBef>
                        <a:spcAft>
                          <a:spcPts val="800"/>
                        </a:spcAft>
                        <a:buClrTx/>
                        <a:buSzTx/>
                        <a:buFont typeface="Arial" panose="020B0604020202020204" pitchFamily="34" charset="0"/>
                        <a:buNone/>
                        <a:tabLst/>
                        <a:defRPr/>
                      </a:pPr>
                      <a:r>
                        <a:rPr lang="ar-KW" sz="1400" b="1" dirty="0" smtClean="0">
                          <a:latin typeface="Calibri" pitchFamily="34" charset="0"/>
                          <a:cs typeface="mohammad bold art 1" pitchFamily="2" charset="-78"/>
                        </a:rPr>
                        <a:t>"</a:t>
                      </a:r>
                      <a:r>
                        <a:rPr lang="ar-KW" sz="1400" dirty="0" smtClean="0">
                          <a:latin typeface="Calibri" pitchFamily="34" charset="0"/>
                          <a:cs typeface="mohammad bold art 1" pitchFamily="2" charset="-78"/>
                        </a:rPr>
                        <a:t>يجوز للمسيطر على نسبة تزيد عن 50% من الأسهم المتداولة لشركة مدرجة والذي سبق له وأن تقدم بعرض استحواذ بموجب أحكام القانون وهذه اللائحة، </a:t>
                      </a:r>
                      <a:r>
                        <a:rPr lang="ar-KW" sz="1400" u="sng" dirty="0" smtClean="0">
                          <a:latin typeface="Calibri" pitchFamily="34" charset="0"/>
                          <a:cs typeface="mohammad bold art 1" pitchFamily="2" charset="-78"/>
                        </a:rPr>
                        <a:t>زيادة ملكيته بأي نسبة في رأس مال الشركة محل السيطرة.</a:t>
                      </a:r>
                      <a:r>
                        <a:rPr lang="ar-KW" sz="1400" b="1" dirty="0" smtClean="0">
                          <a:latin typeface="Calibri" pitchFamily="34" charset="0"/>
                          <a:cs typeface="mohammad bold art 1" pitchFamily="2" charset="-78"/>
                        </a:rPr>
                        <a:t> "</a:t>
                      </a:r>
                      <a:r>
                        <a:rPr lang="ar-KW" sz="1400" b="1" dirty="0" smtClean="0">
                          <a:solidFill>
                            <a:srgbClr val="FF0000"/>
                          </a:solidFill>
                          <a:latin typeface="Calibri" pitchFamily="34" charset="0"/>
                          <a:cs typeface="mohammad bold art 1" pitchFamily="2" charset="-78"/>
                        </a:rPr>
                        <a:t>*</a:t>
                      </a:r>
                      <a:endParaRPr lang="en-US" sz="1400" dirty="0" smtClean="0">
                        <a:effectLst/>
                        <a:latin typeface="Calibri" panose="020F0502020204030204" pitchFamily="34" charset="0"/>
                        <a:ea typeface="Calibri" panose="020F0502020204030204"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algn="ctr" rtl="1">
                        <a:lnSpc>
                          <a:spcPct val="107000"/>
                        </a:lnSpc>
                        <a:spcBef>
                          <a:spcPts val="0"/>
                        </a:spcBef>
                        <a:spcAft>
                          <a:spcPts val="800"/>
                        </a:spcAft>
                      </a:pPr>
                      <a:endParaRPr lang="ar-KW" sz="800" dirty="0" smtClean="0">
                        <a:effectLst/>
                        <a:latin typeface="Calibri" panose="020F0502020204030204" pitchFamily="34" charset="0"/>
                        <a:ea typeface="Calibri" panose="020F0502020204030204" pitchFamily="34" charset="0"/>
                        <a:cs typeface="mohammad bold art 1" pitchFamily="2" charset="-78"/>
                      </a:endParaRPr>
                    </a:p>
                    <a:p>
                      <a:pPr marL="0" marR="0" algn="ctr" rtl="1">
                        <a:lnSpc>
                          <a:spcPct val="107000"/>
                        </a:lnSpc>
                        <a:spcBef>
                          <a:spcPts val="0"/>
                        </a:spcBef>
                        <a:spcAft>
                          <a:spcPts val="800"/>
                        </a:spcAft>
                      </a:pPr>
                      <a:endParaRPr lang="ar-KW" sz="1600" dirty="0" smtClean="0">
                        <a:effectLst/>
                        <a:latin typeface="Calibri" panose="020F0502020204030204" pitchFamily="34" charset="0"/>
                        <a:ea typeface="Calibri" panose="020F0502020204030204" pitchFamily="34" charset="0"/>
                        <a:cs typeface="mohammad bold art 1" pitchFamily="2" charset="-78"/>
                      </a:endParaRPr>
                    </a:p>
                    <a:p>
                      <a:pPr marL="0" marR="0" algn="ctr" rtl="1">
                        <a:lnSpc>
                          <a:spcPct val="107000"/>
                        </a:lnSpc>
                        <a:spcBef>
                          <a:spcPts val="0"/>
                        </a:spcBef>
                        <a:spcAft>
                          <a:spcPts val="800"/>
                        </a:spcAft>
                      </a:pPr>
                      <a:r>
                        <a:rPr lang="ar-KW" sz="1800" dirty="0" smtClean="0">
                          <a:effectLst/>
                          <a:latin typeface="Calibri" panose="020F0502020204030204" pitchFamily="34" charset="0"/>
                          <a:ea typeface="Calibri" panose="020F0502020204030204" pitchFamily="34" charset="0"/>
                          <a:cs typeface="mohammad bold art 1" pitchFamily="2" charset="-78"/>
                        </a:rPr>
                        <a:t>لا يوجد</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indent="0" algn="justLow" rtl="1">
                        <a:lnSpc>
                          <a:spcPct val="107000"/>
                        </a:lnSpc>
                        <a:spcBef>
                          <a:spcPts val="0"/>
                        </a:spcBef>
                        <a:spcAft>
                          <a:spcPts val="800"/>
                        </a:spcAft>
                        <a:buFont typeface="Arial" panose="020B0604020202020204" pitchFamily="34" charset="0"/>
                        <a:buNone/>
                      </a:pPr>
                      <a:endParaRPr lang="ar-KW" sz="14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endParaRPr>
                    </a:p>
                    <a:p>
                      <a:pPr marL="0" marR="0" indent="0" algn="justLow" rtl="1">
                        <a:lnSpc>
                          <a:spcPct val="107000"/>
                        </a:lnSpc>
                        <a:spcBef>
                          <a:spcPts val="0"/>
                        </a:spcBef>
                        <a:spcAft>
                          <a:spcPts val="800"/>
                        </a:spcAft>
                        <a:buFont typeface="Arial" panose="020B0604020202020204" pitchFamily="34" charset="0"/>
                        <a:buNone/>
                      </a:pPr>
                      <a:endParaRPr lang="ar-KW" sz="1400" kern="1200" baseline="0" dirty="0" smtClean="0">
                        <a:solidFill>
                          <a:schemeClr val="dk1"/>
                        </a:solidFill>
                        <a:effectLst/>
                        <a:latin typeface="Calibri" panose="020F0502020204030204" pitchFamily="34" charset="0"/>
                        <a:ea typeface="Calibri" panose="020F0502020204030204" pitchFamily="34" charset="0"/>
                        <a:cs typeface="mohammad bold art 1" pitchFamily="2" charset="-78"/>
                      </a:endParaRPr>
                    </a:p>
                    <a:p>
                      <a:pPr marL="0" marR="0" algn="ctr" rtl="1">
                        <a:lnSpc>
                          <a:spcPct val="107000"/>
                        </a:lnSpc>
                        <a:spcBef>
                          <a:spcPts val="0"/>
                        </a:spcBef>
                        <a:spcAft>
                          <a:spcPts val="800"/>
                        </a:spcAft>
                      </a:pPr>
                      <a:r>
                        <a:rPr lang="ar-KW" sz="1800" dirty="0" smtClean="0">
                          <a:effectLst/>
                          <a:latin typeface="Calibri" panose="020F0502020204030204" pitchFamily="34" charset="0"/>
                          <a:ea typeface="Calibri" panose="020F0502020204030204" pitchFamily="34" charset="0"/>
                          <a:cs typeface="mohammad bold art 1" pitchFamily="2" charset="-78"/>
                        </a:rPr>
                        <a:t>إضافة</a:t>
                      </a:r>
                      <a:r>
                        <a:rPr lang="ar-KW" sz="1800" baseline="0" dirty="0" smtClean="0">
                          <a:effectLst/>
                          <a:latin typeface="Calibri" panose="020F0502020204030204" pitchFamily="34" charset="0"/>
                          <a:ea typeface="Calibri" panose="020F0502020204030204" pitchFamily="34" charset="0"/>
                          <a:cs typeface="mohammad bold art 1" pitchFamily="2" charset="-78"/>
                        </a:rPr>
                        <a:t> حكم «المسيطر الذي سبق وأن تقدم بعرض استحواذ»</a:t>
                      </a:r>
                      <a:endParaRPr lang="ar-KW" sz="1800" dirty="0" smtClean="0">
                        <a:effectLst/>
                        <a:latin typeface="Calibri" panose="020F0502020204030204" pitchFamily="34" charset="0"/>
                        <a:ea typeface="Calibri" panose="020F0502020204030204"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
        <p:nvSpPr>
          <p:cNvPr id="3" name="Slide Number Placeholder 2"/>
          <p:cNvSpPr>
            <a:spLocks noGrp="1"/>
          </p:cNvSpPr>
          <p:nvPr>
            <p:ph type="sldNum" sz="quarter" idx="12"/>
          </p:nvPr>
        </p:nvSpPr>
        <p:spPr/>
        <p:txBody>
          <a:bodyPr/>
          <a:lstStyle/>
          <a:p>
            <a:fld id="{8DDEC8EC-0F4B-4CDB-8AC0-556EC31B66C3}" type="slidenum">
              <a:rPr lang="en-GB" smtClean="0"/>
              <a:t>24</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7473292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00" dirty="0" smtClean="0">
              <a:solidFill>
                <a:schemeClr val="tx2"/>
              </a:solidFill>
              <a:latin typeface="Calibri" pitchFamily="34" charset="0"/>
            </a:endParaRPr>
          </a:p>
          <a:p>
            <a:pPr marL="0" lvl="0" indent="0" algn="ctr" rtl="1" fontAlgn="base">
              <a:spcBef>
                <a:spcPct val="0"/>
              </a:spcBef>
              <a:spcAft>
                <a:spcPts val="600"/>
              </a:spcAft>
              <a:buNone/>
            </a:pPr>
            <a:endParaRPr lang="ar-KW" sz="1800" b="1" dirty="0" smtClean="0">
              <a:latin typeface="Calibri" pitchFamily="34" charset="0"/>
              <a:cs typeface="mohammad bold art 1" pitchFamily="2" charset="-78"/>
            </a:endParaRPr>
          </a:p>
          <a:p>
            <a:pPr marL="0" lvl="0" indent="0" algn="ctr" rtl="1" fontAlgn="base">
              <a:spcBef>
                <a:spcPct val="0"/>
              </a:spcBef>
              <a:spcAft>
                <a:spcPts val="600"/>
              </a:spcAft>
              <a:buNone/>
            </a:pPr>
            <a:endParaRPr lang="ar-KW" sz="5000" b="1" dirty="0">
              <a:latin typeface="Calibri" pitchFamily="34" charset="0"/>
              <a:cs typeface="mohammad bold art 1" pitchFamily="2" charset="-78"/>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سابعاً: </a:t>
            </a:r>
            <a:endParaRPr lang="ar-KW" sz="5000" b="1" dirty="0">
              <a:latin typeface="Calibri" pitchFamily="34" charset="0"/>
              <a:cs typeface="mohammad bold art 1" pitchFamily="2" charset="-78"/>
            </a:endParaRPr>
          </a:p>
          <a:p>
            <a:pPr marL="0" indent="0" algn="ctr" rtl="1">
              <a:buNone/>
            </a:pPr>
            <a:r>
              <a:rPr lang="ar-KW" sz="4200" b="1" dirty="0" smtClean="0">
                <a:solidFill>
                  <a:schemeClr val="tx1">
                    <a:lumMod val="95000"/>
                    <a:lumOff val="5000"/>
                  </a:schemeClr>
                </a:solidFill>
                <a:latin typeface="Calibri" pitchFamily="34" charset="0"/>
                <a:cs typeface="mohammad bold art 1" pitchFamily="2" charset="-78"/>
              </a:rPr>
              <a:t>الأحكام الانتقالية</a:t>
            </a:r>
            <a:endParaRPr lang="en-US" sz="4200" b="1" dirty="0">
              <a:solidFill>
                <a:schemeClr val="tx1">
                  <a:lumMod val="95000"/>
                  <a:lumOff val="5000"/>
                </a:schemeClr>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25</a:t>
            </a:fld>
            <a:endParaRPr lang="en-GB"/>
          </a:p>
        </p:txBody>
      </p:sp>
    </p:spTree>
    <p:extLst>
      <p:ext uri="{BB962C8B-B14F-4D97-AF65-F5344CB8AC3E}">
        <p14:creationId xmlns:p14="http://schemas.microsoft.com/office/powerpoint/2010/main" val="27501257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7475" y="188640"/>
            <a:ext cx="5876925" cy="1228998"/>
          </a:xfrm>
        </p:spPr>
        <p:txBody>
          <a:bodyPr>
            <a:noAutofit/>
          </a:bodyPr>
          <a:lstStyle/>
          <a:p>
            <a:pPr algn="r" rtl="1"/>
            <a:r>
              <a:rPr lang="ar-KW" sz="3200" b="1" dirty="0" smtClean="0">
                <a:solidFill>
                  <a:schemeClr val="tx2"/>
                </a:solidFill>
                <a:latin typeface="Calibri" pitchFamily="34" charset="0"/>
                <a:cs typeface="mohammad bold art 1" pitchFamily="2" charset="-78"/>
              </a:rPr>
              <a:t>القرار (72) لسنة 2015</a:t>
            </a:r>
            <a:endParaRPr lang="en-US" sz="3200" b="1"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a:xfrm>
            <a:off x="457199" y="1417638"/>
            <a:ext cx="8229600" cy="4556640"/>
          </a:xfrm>
          <a:ln w="12700">
            <a:solidFill>
              <a:srgbClr val="FFC000"/>
            </a:solidFill>
            <a:prstDash val="dashDot"/>
          </a:ln>
        </p:spPr>
        <p:txBody>
          <a:bodyPr>
            <a:noAutofit/>
          </a:bodyPr>
          <a:lstStyle/>
          <a:p>
            <a:pPr marL="0" indent="0" algn="justLow" rtl="1">
              <a:buNone/>
            </a:pPr>
            <a:endParaRPr lang="ar-KW" sz="1400" dirty="0" smtClean="0">
              <a:latin typeface="Calibri" pitchFamily="34" charset="0"/>
              <a:cs typeface="mohammad bold art 1" pitchFamily="2" charset="-78"/>
            </a:endParaRPr>
          </a:p>
          <a:p>
            <a:pPr marL="0" indent="0" algn="justLow" rtl="1">
              <a:buNone/>
            </a:pPr>
            <a:r>
              <a:rPr lang="ar-KW" dirty="0" smtClean="0">
                <a:latin typeface="Calibri" pitchFamily="34" charset="0"/>
                <a:cs typeface="mohammad bold art 1" pitchFamily="2" charset="-78"/>
              </a:rPr>
              <a:t>جاءت المادة الثانية من </a:t>
            </a:r>
            <a:r>
              <a:rPr lang="ar-KW" dirty="0">
                <a:latin typeface="Calibri" pitchFamily="34" charset="0"/>
                <a:cs typeface="mohammad bold art 1" pitchFamily="2" charset="-78"/>
              </a:rPr>
              <a:t>قرار رقم (72) لسنة 2015 بشأن «إصدار اللائحة التنفيذية للقانون رقم 7 لسنة 2010 بشأن إنشاء هيئة أسواق المال وتنظيم نشاط الأوراق المالية وتعديلاته» </a:t>
            </a:r>
            <a:r>
              <a:rPr lang="ar-KW" dirty="0" smtClean="0">
                <a:latin typeface="Calibri" pitchFamily="34" charset="0"/>
                <a:cs typeface="mohammad bold art 1" pitchFamily="2" charset="-78"/>
              </a:rPr>
              <a:t>بإلغاء </a:t>
            </a:r>
            <a:r>
              <a:rPr lang="ar-KW" dirty="0">
                <a:latin typeface="Calibri" pitchFamily="34" charset="0"/>
                <a:cs typeface="mohammad bold art 1" pitchFamily="2" charset="-78"/>
              </a:rPr>
              <a:t>العمل بالقرارات والتعليمات السابقة لهيئة أسواق </a:t>
            </a:r>
            <a:r>
              <a:rPr lang="ar-KW" dirty="0" smtClean="0">
                <a:latin typeface="Calibri" pitchFamily="34" charset="0"/>
                <a:cs typeface="mohammad bold art 1" pitchFamily="2" charset="-78"/>
              </a:rPr>
              <a:t>المال، </a:t>
            </a:r>
            <a:r>
              <a:rPr lang="ar-KW" u="sng" dirty="0">
                <a:latin typeface="Calibri" pitchFamily="34" charset="0"/>
                <a:cs typeface="mohammad bold art 1" pitchFamily="2" charset="-78"/>
              </a:rPr>
              <a:t>بما في ذلك تعليمات هيئة أسواق المال </a:t>
            </a:r>
            <a:r>
              <a:rPr lang="ar-KW" u="sng" dirty="0" smtClean="0">
                <a:latin typeface="Calibri" pitchFamily="34" charset="0"/>
                <a:cs typeface="mohammad bold art 1" pitchFamily="2" charset="-78"/>
              </a:rPr>
              <a:t>بشأن </a:t>
            </a:r>
            <a:r>
              <a:rPr lang="ar-KW" u="sng" dirty="0">
                <a:latin typeface="Calibri" pitchFamily="34" charset="0"/>
                <a:cs typeface="mohammad bold art 1" pitchFamily="2" charset="-78"/>
              </a:rPr>
              <a:t>«نسبة التداول المسموح بها للمسيطر على شركة مدرجة في بورصة الأوراق المالية</a:t>
            </a:r>
            <a:r>
              <a:rPr lang="ar-KW" u="sng" dirty="0" smtClean="0">
                <a:latin typeface="Calibri" pitchFamily="34" charset="0"/>
                <a:cs typeface="mohammad bold art 1" pitchFamily="2" charset="-78"/>
              </a:rPr>
              <a:t>».</a:t>
            </a:r>
            <a:endParaRPr lang="ar-KW" dirty="0" smtClean="0">
              <a:latin typeface="Calibri" pitchFamily="34" charset="0"/>
              <a:cs typeface="mohammad bold art 1" pitchFamily="2" charset="-78"/>
            </a:endParaRPr>
          </a:p>
          <a:p>
            <a:pPr marL="0" indent="0" algn="r">
              <a:buNone/>
            </a:pPr>
            <a:endParaRPr lang="ar-KW" sz="2000" dirty="0">
              <a:solidFill>
                <a:schemeClr val="tx1">
                  <a:lumMod val="85000"/>
                  <a:lumOff val="15000"/>
                </a:schemeClr>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329868"/>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26</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27335485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300" b="1" dirty="0" smtClean="0">
                <a:solidFill>
                  <a:schemeClr val="tx2"/>
                </a:solidFill>
                <a:latin typeface="Calibri" pitchFamily="34" charset="0"/>
                <a:cs typeface="mohammad bold art 1" pitchFamily="2" charset="-78"/>
              </a:rPr>
              <a:t>الأحكام الانتقالية:</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57199" y="1417638"/>
            <a:ext cx="8229600" cy="4556640"/>
          </a:xfrm>
          <a:ln w="12700">
            <a:solidFill>
              <a:srgbClr val="FFC000"/>
            </a:solidFill>
            <a:prstDash val="dashDot"/>
          </a:ln>
        </p:spPr>
        <p:txBody>
          <a:bodyPr>
            <a:noAutofit/>
          </a:bodyPr>
          <a:lstStyle/>
          <a:p>
            <a:pPr marL="0" indent="0" algn="justLow" rtl="1">
              <a:buNone/>
            </a:pPr>
            <a:r>
              <a:rPr lang="ar-KW" dirty="0" smtClean="0">
                <a:solidFill>
                  <a:schemeClr val="tx1">
                    <a:lumMod val="85000"/>
                    <a:lumOff val="15000"/>
                  </a:schemeClr>
                </a:solidFill>
                <a:latin typeface="Calibri" pitchFamily="34" charset="0"/>
                <a:cs typeface="mohammad bold art 1" pitchFamily="2" charset="-78"/>
              </a:rPr>
              <a:t>نص البند رقم (39) من الملحق رقم (3) </a:t>
            </a:r>
            <a:r>
              <a:rPr lang="ar-KW" dirty="0" smtClean="0">
                <a:latin typeface="Calibri" pitchFamily="34" charset="0"/>
                <a:cs typeface="mohammad bold art 1" pitchFamily="2" charset="-78"/>
              </a:rPr>
              <a:t>«الأحكام الانتقالية» من القرار رقم (72) لسنة 2015 على التالي: </a:t>
            </a:r>
          </a:p>
          <a:p>
            <a:pPr marL="0" indent="0" algn="justLow" rtl="1">
              <a:buNone/>
            </a:pPr>
            <a:endParaRPr lang="ar-KW" dirty="0" smtClean="0">
              <a:latin typeface="Calibri" pitchFamily="34" charset="0"/>
              <a:cs typeface="mohammad bold art 1" pitchFamily="2" charset="-78"/>
            </a:endParaRPr>
          </a:p>
          <a:p>
            <a:pPr marL="0" indent="0" algn="justLow" rtl="1">
              <a:buNone/>
            </a:pPr>
            <a:r>
              <a:rPr lang="ar-KW" b="1" dirty="0" smtClean="0">
                <a:latin typeface="Calibri" pitchFamily="34" charset="0"/>
                <a:cs typeface="mohammad bold art 1" pitchFamily="2" charset="-78"/>
              </a:rPr>
              <a:t>"</a:t>
            </a:r>
            <a:r>
              <a:rPr lang="ar-KW" b="1" u="sng" dirty="0" smtClean="0">
                <a:latin typeface="Calibri" pitchFamily="34" charset="0"/>
                <a:cs typeface="mohammad bold art 1" pitchFamily="2" charset="-78"/>
              </a:rPr>
              <a:t>تحسب المدد المنصوص عليها في المادة (3-6) لنسبة البيع أو الشراء المسموح بها للمسيطر على شركة مدرجة ابتداءً من 1 يناير 2016</a:t>
            </a:r>
            <a:r>
              <a:rPr lang="ar-KW" b="1" dirty="0" smtClean="0">
                <a:latin typeface="Calibri" pitchFamily="34" charset="0"/>
                <a:cs typeface="mohammad bold art 1" pitchFamily="2" charset="-78"/>
              </a:rPr>
              <a:t>. </a:t>
            </a:r>
            <a:r>
              <a:rPr lang="ar-KW" b="1" dirty="0">
                <a:latin typeface="Calibri" pitchFamily="34" charset="0"/>
                <a:cs typeface="mohammad bold art 1" pitchFamily="2" charset="-78"/>
              </a:rPr>
              <a:t>"</a:t>
            </a:r>
            <a:endParaRPr lang="ar-KW" dirty="0">
              <a:latin typeface="Calibri" pitchFamily="34" charset="0"/>
              <a:cs typeface="mohammad bold art 1" pitchFamily="2" charset="-78"/>
            </a:endParaRPr>
          </a:p>
          <a:p>
            <a:pPr marL="0" indent="0" algn="r">
              <a:buNone/>
            </a:pPr>
            <a:r>
              <a:rPr lang="ar-KW" sz="2000" dirty="0" smtClean="0">
                <a:latin typeface="Calibri" pitchFamily="34" charset="0"/>
                <a:cs typeface="mohammad bold art 1" pitchFamily="2" charset="-78"/>
              </a:rPr>
              <a:t> </a:t>
            </a:r>
            <a:endParaRPr lang="ar-KW" sz="2000" dirty="0">
              <a:solidFill>
                <a:schemeClr val="tx1">
                  <a:lumMod val="85000"/>
                  <a:lumOff val="15000"/>
                </a:schemeClr>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27</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27056001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400" b="1" dirty="0" smtClean="0">
                <a:solidFill>
                  <a:srgbClr val="8C8A26"/>
                </a:solidFill>
                <a:cs typeface="mohammad bold art 1" pitchFamily="2" charset="-78"/>
              </a:rPr>
              <a:t>شــكــراً</a:t>
            </a:r>
            <a:endParaRPr lang="en-GB" sz="6400" dirty="0">
              <a:cs typeface="mohammad bold art 1" pitchFamily="2" charset="-78"/>
            </a:endParaRP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1600" dirty="0" smtClean="0">
              <a:solidFill>
                <a:schemeClr val="tx2"/>
              </a:solidFill>
              <a:latin typeface="Calibri" pitchFamily="34" charset="0"/>
            </a:endParaRPr>
          </a:p>
          <a:p>
            <a:pPr marL="0" indent="0" algn="just" rtl="1">
              <a:buNone/>
            </a:pPr>
            <a:endParaRPr lang="en-US" sz="5400" dirty="0">
              <a:solidFill>
                <a:schemeClr val="tx2"/>
              </a:solidFill>
              <a:latin typeface="Calibri" pitchFamily="34" charset="0"/>
            </a:endParaRPr>
          </a:p>
          <a:p>
            <a:pPr marL="0" lvl="0" indent="0" algn="ctr" rtl="1" fontAlgn="base">
              <a:spcBef>
                <a:spcPct val="0"/>
              </a:spcBef>
              <a:spcAft>
                <a:spcPts val="600"/>
              </a:spcAft>
              <a:buNone/>
            </a:pPr>
            <a:r>
              <a:rPr lang="ar-KW" sz="5400" b="1" dirty="0">
                <a:latin typeface="Calibri" pitchFamily="34" charset="0"/>
                <a:cs typeface="mohammad bold art 1" pitchFamily="2" charset="-78"/>
              </a:rPr>
              <a:t>أولاً: </a:t>
            </a:r>
          </a:p>
          <a:p>
            <a:pPr marL="0" lvl="0" indent="0" algn="ctr" rtl="1" fontAlgn="base">
              <a:spcBef>
                <a:spcPct val="0"/>
              </a:spcBef>
              <a:spcAft>
                <a:spcPts val="600"/>
              </a:spcAft>
              <a:buNone/>
            </a:pPr>
            <a:r>
              <a:rPr lang="ar-KW" sz="5400" b="1" dirty="0" smtClean="0">
                <a:latin typeface="Calibri" pitchFamily="34" charset="0"/>
                <a:cs typeface="mohammad bold art 1" pitchFamily="2" charset="-78"/>
              </a:rPr>
              <a:t>التعريفات</a:t>
            </a:r>
            <a:endParaRPr lang="ar-KW" sz="54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3</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486558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300" b="1" dirty="0" smtClean="0">
                <a:solidFill>
                  <a:srgbClr val="FF0000"/>
                </a:solidFill>
                <a:latin typeface="Calibri" pitchFamily="34" charset="0"/>
              </a:rPr>
              <a:t/>
            </a:r>
            <a:br>
              <a:rPr lang="ar-KW" sz="3300" b="1" dirty="0" smtClean="0">
                <a:solidFill>
                  <a:srgbClr val="FF0000"/>
                </a:solidFill>
                <a:latin typeface="Calibri" pitchFamily="34" charset="0"/>
              </a:rPr>
            </a:br>
            <a:r>
              <a:rPr lang="ar-KW" sz="3300" b="1" dirty="0" smtClean="0">
                <a:solidFill>
                  <a:schemeClr val="tx2"/>
                </a:solidFill>
                <a:latin typeface="Calibri" pitchFamily="34" charset="0"/>
                <a:cs typeface="mohammad bold art 1" pitchFamily="2" charset="-78"/>
              </a:rPr>
              <a:t>تعريف السيطرة </a:t>
            </a:r>
            <a:r>
              <a:rPr lang="ar-KW" sz="3200" b="1" dirty="0">
                <a:solidFill>
                  <a:srgbClr val="FF0000"/>
                </a:solidFill>
                <a:latin typeface="Calibri" pitchFamily="34" charset="0"/>
                <a:cs typeface="mohammad bold art 1" pitchFamily="2" charset="-78"/>
              </a:rPr>
              <a:t>*</a:t>
            </a:r>
            <a:r>
              <a:rPr lang="ar-KW" sz="3000" b="1" dirty="0">
                <a:solidFill>
                  <a:srgbClr val="FF0000"/>
                </a:solidFill>
                <a:latin typeface="Calibri" pitchFamily="34" charset="0"/>
                <a:cs typeface="mohammad bold art 1" pitchFamily="2" charset="-78"/>
              </a:rPr>
              <a:t/>
            </a:r>
            <a:br>
              <a:rPr lang="ar-KW" sz="3000" b="1" dirty="0">
                <a:solidFill>
                  <a:srgbClr val="FF0000"/>
                </a:solidFill>
                <a:latin typeface="Calibri" pitchFamily="34" charset="0"/>
                <a:cs typeface="mohammad bold art 1" pitchFamily="2" charset="-78"/>
              </a:rPr>
            </a:b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19100" y="1412776"/>
            <a:ext cx="8229600" cy="4608512"/>
          </a:xfrm>
        </p:spPr>
        <p:txBody>
          <a:bodyPr>
            <a:noAutofit/>
          </a:bodyPr>
          <a:lstStyle/>
          <a:p>
            <a:pPr marL="0" indent="0" algn="r" rtl="1">
              <a:buNone/>
            </a:pPr>
            <a:endParaRPr lang="ar-KW" sz="1800" dirty="0">
              <a:latin typeface="Calibri" pitchFamily="34" charset="0"/>
              <a:cs typeface="mohammad bold art 1" pitchFamily="2" charset="-78"/>
            </a:endParaRPr>
          </a:p>
          <a:p>
            <a:pPr marL="0" indent="0" algn="justLow" rtl="1" fontAlgn="t">
              <a:buNone/>
            </a:pPr>
            <a:r>
              <a:rPr lang="ar-SA" dirty="0">
                <a:latin typeface="Calibri" pitchFamily="34" charset="0"/>
                <a:cs typeface="mohammad bold art 1" pitchFamily="2" charset="-78"/>
              </a:rPr>
              <a:t>أي وضع أو اتفاق أو ملكية أسهم (سواء كانت ملكية فردية أو ملكية من خلال أطراف تابعة أو متحالفة) تزيد عن 30% من الأسهم المتداولة لشركة مدرجة في البورصة.</a:t>
            </a:r>
            <a:endParaRPr lang="en-US" dirty="0">
              <a:latin typeface="Calibri" pitchFamily="34" charset="0"/>
              <a:cs typeface="mohammad bold art 1" pitchFamily="2" charset="-78"/>
            </a:endParaRPr>
          </a:p>
          <a:p>
            <a:pPr marL="0" indent="0" algn="r" rtl="1" fontAlgn="t">
              <a:buNone/>
            </a:pPr>
            <a:endParaRPr lang="ar-KW" sz="2000" dirty="0" smtClean="0">
              <a:latin typeface="Calibri" pitchFamily="34" charset="0"/>
              <a:cs typeface="mohammad bold art 1" pitchFamily="2" charset="-78"/>
            </a:endParaRPr>
          </a:p>
          <a:p>
            <a:pPr algn="r" rtl="1" fontAlgn="t"/>
            <a:endParaRPr lang="ar-KW" sz="2000" dirty="0">
              <a:latin typeface="Calibri" pitchFamily="34" charset="0"/>
              <a:cs typeface="mohammad bold art 1" pitchFamily="2" charset="-78"/>
            </a:endParaRPr>
          </a:p>
          <a:p>
            <a:pPr algn="r" rtl="1" fontAlgn="t"/>
            <a:endParaRPr lang="ar-KW" sz="2000" dirty="0" smtClean="0">
              <a:latin typeface="Calibri" pitchFamily="34" charset="0"/>
              <a:cs typeface="mohammad bold art 1" pitchFamily="2" charset="-78"/>
            </a:endParaRPr>
          </a:p>
          <a:p>
            <a:pPr marL="0" indent="0" algn="just" rtl="1">
              <a:buNone/>
            </a:pPr>
            <a:endParaRPr lang="en-US" b="1" dirty="0" smtClean="0">
              <a:solidFill>
                <a:schemeClr val="tx2"/>
              </a:solidFill>
              <a:latin typeface="Calibri" pitchFamily="34" charset="0"/>
            </a:endParaRPr>
          </a:p>
          <a:p>
            <a:pPr marL="0" lvl="0" indent="0" algn="just" rtl="1">
              <a:buNone/>
            </a:pPr>
            <a:endParaRPr lang="ar-KW" b="1" dirty="0">
              <a:solidFill>
                <a:srgbClr val="FF0000"/>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txBox="1">
            <a:spLocks/>
          </p:cNvSpPr>
          <p:nvPr/>
        </p:nvSpPr>
        <p:spPr>
          <a:xfrm>
            <a:off x="381001" y="1506489"/>
            <a:ext cx="8305798" cy="4514799"/>
          </a:xfrm>
          <a:prstGeom prst="rect">
            <a:avLst/>
          </a:prstGeom>
          <a:ln w="12700">
            <a:solidFill>
              <a:srgbClr val="D6BA12"/>
            </a:solidFill>
            <a:prstDash val="sysDash"/>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rtl="1">
              <a:buFont typeface="Arial" panose="020B0604020202020204" pitchFamily="34" charset="0"/>
              <a:buNone/>
            </a:pPr>
            <a:endParaRPr lang="ar-KW" sz="500" b="1" dirty="0" smtClean="0">
              <a:solidFill>
                <a:srgbClr val="FF0000"/>
              </a:solidFill>
              <a:latin typeface="Calibri" pitchFamily="34" charset="0"/>
            </a:endParaRPr>
          </a:p>
        </p:txBody>
      </p:sp>
      <p:cxnSp>
        <p:nvCxnSpPr>
          <p:cNvPr id="27" name="Straight Connector 26"/>
          <p:cNvCxnSpPr/>
          <p:nvPr/>
        </p:nvCxnSpPr>
        <p:spPr>
          <a:xfrm>
            <a:off x="6458751" y="4149080"/>
            <a:ext cx="0" cy="122841"/>
          </a:xfrm>
          <a:prstGeom prst="line">
            <a:avLst/>
          </a:prstGeom>
        </p:spPr>
        <p:style>
          <a:lnRef idx="2">
            <a:schemeClr val="dk1"/>
          </a:lnRef>
          <a:fillRef idx="0">
            <a:schemeClr val="dk1"/>
          </a:fillRef>
          <a:effectRef idx="1">
            <a:schemeClr val="dk1"/>
          </a:effectRef>
          <a:fontRef idx="minor">
            <a:schemeClr val="tx1"/>
          </a:fontRef>
        </p:style>
      </p:cxnSp>
      <p:sp>
        <p:nvSpPr>
          <p:cNvPr id="28" name="Oval 27"/>
          <p:cNvSpPr/>
          <p:nvPr/>
        </p:nvSpPr>
        <p:spPr>
          <a:xfrm>
            <a:off x="3016762" y="4210500"/>
            <a:ext cx="781050" cy="710724"/>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ffectLst/>
                <a:ea typeface="Calibri"/>
                <a:cs typeface="mohammad bold art 1" pitchFamily="2" charset="-78"/>
              </a:rPr>
              <a:t>30%</a:t>
            </a:r>
            <a:endParaRPr lang="en-US" sz="1350" b="1" dirty="0">
              <a:effectLst/>
              <a:ea typeface="Calibri"/>
              <a:cs typeface="mohammad bold art 1" pitchFamily="2" charset="-78"/>
            </a:endParaRPr>
          </a:p>
        </p:txBody>
      </p:sp>
      <p:sp>
        <p:nvSpPr>
          <p:cNvPr id="29" name="Oval 28"/>
          <p:cNvSpPr/>
          <p:nvPr/>
        </p:nvSpPr>
        <p:spPr>
          <a:xfrm>
            <a:off x="4153701" y="4210500"/>
            <a:ext cx="781050" cy="710724"/>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dirty="0" smtClean="0">
                <a:effectLst/>
                <a:ea typeface="Calibri"/>
                <a:cs typeface="mohammad bold art 1" pitchFamily="2" charset="-78"/>
              </a:rPr>
              <a:t>25%</a:t>
            </a:r>
            <a:endParaRPr lang="en-US" sz="1350" dirty="0">
              <a:effectLst/>
              <a:ea typeface="Calibri"/>
              <a:cs typeface="mohammad bold art 1" pitchFamily="2" charset="-78"/>
            </a:endParaRPr>
          </a:p>
        </p:txBody>
      </p:sp>
      <p:sp>
        <p:nvSpPr>
          <p:cNvPr id="30" name="Oval 29"/>
          <p:cNvSpPr/>
          <p:nvPr/>
        </p:nvSpPr>
        <p:spPr>
          <a:xfrm>
            <a:off x="6023198" y="4214427"/>
            <a:ext cx="781050" cy="710724"/>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dirty="0" smtClean="0">
                <a:effectLst/>
                <a:ea typeface="Calibri"/>
                <a:cs typeface="mohammad bold art 1" pitchFamily="2" charset="-78"/>
              </a:rPr>
              <a:t>0%</a:t>
            </a:r>
            <a:endParaRPr lang="en-US" sz="1350" dirty="0">
              <a:effectLst/>
              <a:ea typeface="Calibri"/>
              <a:cs typeface="mohammad bold art 1" pitchFamily="2" charset="-78"/>
            </a:endParaRPr>
          </a:p>
        </p:txBody>
      </p:sp>
      <p:cxnSp>
        <p:nvCxnSpPr>
          <p:cNvPr id="31" name="Straight Arrow Connector 30"/>
          <p:cNvCxnSpPr/>
          <p:nvPr/>
        </p:nvCxnSpPr>
        <p:spPr>
          <a:xfrm flipV="1">
            <a:off x="3431532" y="4688280"/>
            <a:ext cx="0" cy="199614"/>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sp>
        <p:nvSpPr>
          <p:cNvPr id="32" name="Oval 31"/>
          <p:cNvSpPr/>
          <p:nvPr/>
        </p:nvSpPr>
        <p:spPr>
          <a:xfrm>
            <a:off x="2434062" y="4849189"/>
            <a:ext cx="1946449" cy="1051330"/>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2800" dirty="0" smtClean="0">
                <a:solidFill>
                  <a:srgbClr val="FF0000"/>
                </a:solidFill>
                <a:latin typeface="Calibri" pitchFamily="34" charset="0"/>
                <a:cs typeface="mohammad bold art 1" pitchFamily="2" charset="-78"/>
              </a:rPr>
              <a:t>تحقق السيطرة</a:t>
            </a:r>
            <a:endParaRPr lang="en-US" sz="2800" dirty="0">
              <a:solidFill>
                <a:srgbClr val="FF0000"/>
              </a:solidFill>
              <a:latin typeface="Calibri" pitchFamily="34" charset="0"/>
              <a:cs typeface="mohammad bold art 1" pitchFamily="2" charset="-78"/>
            </a:endParaRPr>
          </a:p>
        </p:txBody>
      </p:sp>
      <p:cxnSp>
        <p:nvCxnSpPr>
          <p:cNvPr id="33" name="Straight Connector 32"/>
          <p:cNvCxnSpPr/>
          <p:nvPr/>
        </p:nvCxnSpPr>
        <p:spPr>
          <a:xfrm flipH="1">
            <a:off x="3407286" y="4157305"/>
            <a:ext cx="3048000" cy="0"/>
          </a:xfrm>
          <a:prstGeom prst="line">
            <a:avLst/>
          </a:prstGeom>
        </p:spPr>
        <p:style>
          <a:lnRef idx="2">
            <a:schemeClr val="dk1"/>
          </a:lnRef>
          <a:fillRef idx="0">
            <a:schemeClr val="dk1"/>
          </a:fillRef>
          <a:effectRef idx="1">
            <a:schemeClr val="dk1"/>
          </a:effectRef>
          <a:fontRef idx="minor">
            <a:schemeClr val="tx1"/>
          </a:fontRef>
        </p:style>
      </p:cxnSp>
      <p:cxnSp>
        <p:nvCxnSpPr>
          <p:cNvPr id="34" name="Straight Connector 33"/>
          <p:cNvCxnSpPr/>
          <p:nvPr/>
        </p:nvCxnSpPr>
        <p:spPr>
          <a:xfrm>
            <a:off x="3407286" y="4157305"/>
            <a:ext cx="0" cy="122841"/>
          </a:xfrm>
          <a:prstGeom prst="line">
            <a:avLst/>
          </a:prstGeom>
        </p:spPr>
        <p:style>
          <a:lnRef idx="2">
            <a:schemeClr val="dk1"/>
          </a:lnRef>
          <a:fillRef idx="0">
            <a:schemeClr val="dk1"/>
          </a:fillRef>
          <a:effectRef idx="1">
            <a:schemeClr val="dk1"/>
          </a:effectRef>
          <a:fontRef idx="minor">
            <a:schemeClr val="tx1"/>
          </a:fontRef>
        </p:style>
      </p:cxnSp>
      <p:cxnSp>
        <p:nvCxnSpPr>
          <p:cNvPr id="35" name="Straight Connector 34"/>
          <p:cNvCxnSpPr/>
          <p:nvPr/>
        </p:nvCxnSpPr>
        <p:spPr>
          <a:xfrm>
            <a:off x="4572000" y="4149080"/>
            <a:ext cx="0" cy="122841"/>
          </a:xfrm>
          <a:prstGeom prst="line">
            <a:avLst/>
          </a:prstGeom>
        </p:spPr>
        <p:style>
          <a:lnRef idx="2">
            <a:schemeClr val="dk1"/>
          </a:lnRef>
          <a:fillRef idx="0">
            <a:schemeClr val="dk1"/>
          </a:fillRef>
          <a:effectRef idx="1">
            <a:schemeClr val="dk1"/>
          </a:effectRef>
          <a:fontRef idx="minor">
            <a:schemeClr val="tx1"/>
          </a:fontRef>
        </p:style>
      </p:cxnSp>
      <p:sp>
        <p:nvSpPr>
          <p:cNvPr id="4" name="Slide Number Placeholder 3"/>
          <p:cNvSpPr>
            <a:spLocks noGrp="1"/>
          </p:cNvSpPr>
          <p:nvPr>
            <p:ph type="sldNum" sz="quarter" idx="12"/>
          </p:nvPr>
        </p:nvSpPr>
        <p:spPr>
          <a:xfrm>
            <a:off x="533400" y="6231472"/>
            <a:ext cx="2133600" cy="365125"/>
          </a:xfrm>
        </p:spPr>
        <p:txBody>
          <a:bodyPr/>
          <a:lstStyle/>
          <a:p>
            <a:pPr algn="l"/>
            <a:r>
              <a:rPr lang="en-GB" dirty="0" smtClean="0"/>
              <a:t>F.S.</a:t>
            </a:r>
            <a:endParaRPr lang="en-GB" dirty="0"/>
          </a:p>
        </p:txBody>
      </p:sp>
      <p:sp>
        <p:nvSpPr>
          <p:cNvPr id="18" name="Slide Number Placeholder 3"/>
          <p:cNvSpPr txBox="1">
            <a:spLocks/>
          </p:cNvSpPr>
          <p:nvPr/>
        </p:nvSpPr>
        <p:spPr>
          <a:xfrm>
            <a:off x="6705600" y="65087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DDEC8EC-0F4B-4CDB-8AC0-556EC31B66C3}" type="slidenum">
              <a:rPr lang="en-GB" smtClean="0"/>
              <a:pPr/>
              <a:t>4</a:t>
            </a:fld>
            <a:endParaRPr lang="en-GB" dirty="0"/>
          </a:p>
        </p:txBody>
      </p:sp>
    </p:spTree>
    <p:extLst>
      <p:ext uri="{BB962C8B-B14F-4D97-AF65-F5344CB8AC3E}">
        <p14:creationId xmlns:p14="http://schemas.microsoft.com/office/powerpoint/2010/main" val="6567484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600" b="1" dirty="0">
                <a:solidFill>
                  <a:srgbClr val="1F497D"/>
                </a:solidFill>
                <a:latin typeface="Calibri" pitchFamily="34" charset="0"/>
                <a:cs typeface="mohammad bold art 1" pitchFamily="2" charset="-78"/>
              </a:rPr>
              <a:t>التعريفات</a:t>
            </a:r>
            <a:r>
              <a:rPr lang="ar-KW" sz="2800" b="1" dirty="0">
                <a:solidFill>
                  <a:srgbClr val="1F497D"/>
                </a:solidFill>
                <a:latin typeface="Calibri" pitchFamily="34" charset="0"/>
                <a:cs typeface="mohammad bold art 1" pitchFamily="2" charset="-78"/>
              </a:rPr>
              <a:t>:</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19100" y="1412776"/>
            <a:ext cx="8229600" cy="4608512"/>
          </a:xfrm>
        </p:spPr>
        <p:txBody>
          <a:bodyPr>
            <a:noAutofit/>
          </a:bodyPr>
          <a:lstStyle/>
          <a:p>
            <a:pPr marL="0" indent="0" algn="r" rtl="1">
              <a:buNone/>
            </a:pPr>
            <a:endParaRPr lang="ar-KW" sz="600" b="1" dirty="0">
              <a:solidFill>
                <a:schemeClr val="accent1">
                  <a:lumMod val="75000"/>
                </a:schemeClr>
              </a:solidFill>
              <a:latin typeface="Calibri" pitchFamily="34" charset="0"/>
              <a:cs typeface="mohammad bold art 1" pitchFamily="2" charset="-78"/>
            </a:endParaRPr>
          </a:p>
          <a:p>
            <a:pPr marL="0" indent="0" algn="just" rtl="1">
              <a:buNone/>
            </a:pPr>
            <a:endParaRPr lang="en-US" b="1" dirty="0" smtClean="0">
              <a:solidFill>
                <a:schemeClr val="tx2"/>
              </a:solidFill>
              <a:latin typeface="Calibri" pitchFamily="34" charset="0"/>
            </a:endParaRPr>
          </a:p>
          <a:p>
            <a:pPr marL="0" lvl="0" indent="0" algn="just" rtl="1">
              <a:buNone/>
            </a:pPr>
            <a:endParaRPr lang="ar-KW" b="1" dirty="0">
              <a:solidFill>
                <a:srgbClr val="FF0000"/>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val="1757108409"/>
              </p:ext>
            </p:extLst>
          </p:nvPr>
        </p:nvGraphicFramePr>
        <p:xfrm>
          <a:off x="533400" y="1556792"/>
          <a:ext cx="8001000" cy="4488940"/>
        </p:xfrm>
        <a:graphic>
          <a:graphicData uri="http://schemas.openxmlformats.org/drawingml/2006/table">
            <a:tbl>
              <a:tblPr firstRow="1" bandRow="1">
                <a:tableStyleId>{5C22544A-7EE6-4342-B048-85BDC9FD1C3A}</a:tableStyleId>
              </a:tblPr>
              <a:tblGrid>
                <a:gridCol w="6702896"/>
                <a:gridCol w="1298104"/>
              </a:tblGrid>
              <a:tr h="445388">
                <a:tc>
                  <a:txBody>
                    <a:bodyPr/>
                    <a:lstStyle/>
                    <a:p>
                      <a:pPr marL="0" marR="0" algn="ctr" rtl="1">
                        <a:lnSpc>
                          <a:spcPct val="115000"/>
                        </a:lnSpc>
                        <a:spcBef>
                          <a:spcPts val="0"/>
                        </a:spcBef>
                        <a:spcAft>
                          <a:spcPts val="1000"/>
                        </a:spcAft>
                      </a:pPr>
                      <a:r>
                        <a:rPr lang="ar-KW" sz="1600" b="0" kern="1200" baseline="0" dirty="0" smtClean="0">
                          <a:solidFill>
                            <a:schemeClr val="bg1"/>
                          </a:solidFill>
                          <a:latin typeface="+mn-lt"/>
                          <a:ea typeface="+mn-ea"/>
                          <a:cs typeface="mohammad bold art 1" pitchFamily="2" charset="-78"/>
                        </a:rPr>
                        <a:t>التعريف</a:t>
                      </a:r>
                      <a:endParaRPr lang="en-US" sz="1600" b="0" kern="1200" baseline="0" dirty="0">
                        <a:solidFill>
                          <a:schemeClr val="bg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algn="ctr"/>
                      <a:r>
                        <a:rPr lang="ar-KW" sz="1600" b="0" dirty="0" smtClean="0">
                          <a:solidFill>
                            <a:schemeClr val="bg1"/>
                          </a:solidFill>
                          <a:cs typeface="mohammad bold art 1" pitchFamily="2" charset="-78"/>
                        </a:rPr>
                        <a:t>المصطلح</a:t>
                      </a:r>
                      <a:r>
                        <a:rPr lang="ar-KW" sz="1600" b="0" baseline="0" dirty="0" smtClean="0">
                          <a:solidFill>
                            <a:schemeClr val="bg1"/>
                          </a:solidFill>
                          <a:cs typeface="mohammad bold art 1" pitchFamily="2" charset="-78"/>
                        </a:rPr>
                        <a:t> </a:t>
                      </a:r>
                      <a:endParaRPr lang="en-US" sz="1600" b="0" dirty="0">
                        <a:solidFill>
                          <a:schemeClr val="bg1"/>
                        </a:solidFill>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445388">
                <a:tc>
                  <a:txBody>
                    <a:bodyPr/>
                    <a:lstStyle/>
                    <a:p>
                      <a:pPr marL="0" marR="0" algn="justLow" rtl="1">
                        <a:lnSpc>
                          <a:spcPct val="115000"/>
                        </a:lnSpc>
                        <a:spcBef>
                          <a:spcPts val="0"/>
                        </a:spcBef>
                        <a:spcAft>
                          <a:spcPts val="1000"/>
                        </a:spcAft>
                      </a:pPr>
                      <a:r>
                        <a:rPr lang="ar-KW" sz="1800" kern="1200" dirty="0" smtClean="0">
                          <a:solidFill>
                            <a:schemeClr val="tx1"/>
                          </a:solidFill>
                          <a:latin typeface="+mn-lt"/>
                          <a:ea typeface="+mn-ea"/>
                          <a:cs typeface="mohammad bold art 1" pitchFamily="2" charset="-78"/>
                        </a:rPr>
                        <a:t>أي شخص، سواء كان طبيعيا ً أو اعتباريا، تحققت له السيطرة. </a:t>
                      </a: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sz="1800" kern="1200" dirty="0" smtClean="0">
                          <a:solidFill>
                            <a:schemeClr val="tx1"/>
                          </a:solidFill>
                          <a:latin typeface="+mn-lt"/>
                          <a:ea typeface="+mn-ea"/>
                          <a:cs typeface="mohammad bold art 1" pitchFamily="2" charset="-78"/>
                        </a:rPr>
                        <a:t>مسيطر</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445388">
                <a:tc>
                  <a:txBody>
                    <a:bodyPr/>
                    <a:lstStyle/>
                    <a:p>
                      <a:pPr marL="0" marR="0" algn="justLow" rtl="1">
                        <a:lnSpc>
                          <a:spcPct val="115000"/>
                        </a:lnSpc>
                        <a:spcBef>
                          <a:spcPts val="0"/>
                        </a:spcBef>
                        <a:spcAft>
                          <a:spcPts val="1000"/>
                        </a:spcAft>
                      </a:pPr>
                      <a:r>
                        <a:rPr lang="ar-KW" sz="1800" kern="1200" dirty="0" smtClean="0">
                          <a:solidFill>
                            <a:schemeClr val="tx1"/>
                          </a:solidFill>
                          <a:latin typeface="+mn-lt"/>
                          <a:ea typeface="+mn-ea"/>
                          <a:cs typeface="mohammad bold art 1" pitchFamily="2" charset="-78"/>
                        </a:rPr>
                        <a:t>كل وضع أو اتفاق أو ملكية لأسهم أو حصص أيا كانت نسبتها تؤدي إلى التحكم </a:t>
                      </a:r>
                      <a:r>
                        <a:rPr lang="ar-KW" sz="1800" kern="1200" smtClean="0">
                          <a:solidFill>
                            <a:schemeClr val="tx1"/>
                          </a:solidFill>
                          <a:latin typeface="+mn-lt"/>
                          <a:ea typeface="+mn-ea"/>
                          <a:cs typeface="mohammad bold art 1" pitchFamily="2" charset="-78"/>
                        </a:rPr>
                        <a:t>في تعيين </a:t>
                      </a:r>
                      <a:r>
                        <a:rPr lang="ar-KW" sz="1800" kern="1200" dirty="0" smtClean="0">
                          <a:solidFill>
                            <a:schemeClr val="tx1"/>
                          </a:solidFill>
                          <a:latin typeface="+mn-lt"/>
                          <a:ea typeface="+mn-ea"/>
                          <a:cs typeface="mohammad bold art 1" pitchFamily="2" charset="-78"/>
                        </a:rPr>
                        <a:t>أغلبية أعضاء مجلس الإدارة أو في القرارات الصادرة عنه أو عن الجمعيات العامة للشركة المعنية.</a:t>
                      </a: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endParaRPr lang="ar-KW" sz="1100" kern="1200" dirty="0" smtClean="0">
                        <a:solidFill>
                          <a:schemeClr val="tx1"/>
                        </a:solidFill>
                        <a:latin typeface="+mn-lt"/>
                        <a:ea typeface="+mn-ea"/>
                        <a:cs typeface="mohammad bold art 1" pitchFamily="2" charset="-78"/>
                      </a:endParaRPr>
                    </a:p>
                    <a:p>
                      <a:pPr algn="ctr"/>
                      <a:r>
                        <a:rPr lang="ar-KW" sz="1800" kern="1200" dirty="0" smtClean="0">
                          <a:solidFill>
                            <a:schemeClr val="tx1"/>
                          </a:solidFill>
                          <a:latin typeface="+mn-lt"/>
                          <a:ea typeface="+mn-ea"/>
                          <a:cs typeface="mohammad bold art 1" pitchFamily="2" charset="-78"/>
                        </a:rPr>
                        <a:t>سيطرة فعلية</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762352">
                <a:tc>
                  <a:txBody>
                    <a:bodyPr/>
                    <a:lstStyle/>
                    <a:p>
                      <a:pPr marL="0" marR="0" algn="justLow" rtl="1">
                        <a:lnSpc>
                          <a:spcPct val="100000"/>
                        </a:lnSpc>
                        <a:spcBef>
                          <a:spcPts val="0"/>
                        </a:spcBef>
                        <a:spcAft>
                          <a:spcPts val="1000"/>
                        </a:spcAft>
                      </a:pPr>
                      <a:endParaRPr lang="ar-KW" sz="100" kern="1200" dirty="0" smtClean="0">
                        <a:solidFill>
                          <a:schemeClr val="tx1"/>
                        </a:solidFill>
                        <a:latin typeface="+mn-lt"/>
                        <a:ea typeface="+mn-ea"/>
                        <a:cs typeface="mohammad bold art 1" pitchFamily="2" charset="-78"/>
                      </a:endParaRPr>
                    </a:p>
                    <a:p>
                      <a:pPr marL="0" marR="0" algn="justLow" rtl="1">
                        <a:lnSpc>
                          <a:spcPct val="100000"/>
                        </a:lnSpc>
                        <a:spcBef>
                          <a:spcPts val="0"/>
                        </a:spcBef>
                        <a:spcAft>
                          <a:spcPts val="1000"/>
                        </a:spcAft>
                      </a:pPr>
                      <a:r>
                        <a:rPr lang="ar-KW" sz="1800" kern="1200" dirty="0" smtClean="0">
                          <a:solidFill>
                            <a:schemeClr val="tx1"/>
                          </a:solidFill>
                          <a:latin typeface="+mn-lt"/>
                          <a:ea typeface="+mn-ea"/>
                          <a:cs typeface="mohammad bold art 1" pitchFamily="2" charset="-78"/>
                        </a:rPr>
                        <a:t>المحاولة أو الطلب لتملك أسهم تؤدي إلى سيطرة على شركة مدرجة في البورصة أو شركة غير مدرجة في حال الاستحواذ العكسي، طبقاً لأحكام وقواعد الكتاب التاسع (الاندماج والاستحواذ).</a:t>
                      </a: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endParaRPr lang="ar-KW" sz="1800" kern="1200" dirty="0" smtClean="0">
                        <a:solidFill>
                          <a:schemeClr val="tx1"/>
                        </a:solidFill>
                        <a:latin typeface="+mn-lt"/>
                        <a:ea typeface="+mn-ea"/>
                        <a:cs typeface="mohammad bold art 1" pitchFamily="2" charset="-78"/>
                      </a:endParaRPr>
                    </a:p>
                    <a:p>
                      <a:pPr algn="ctr"/>
                      <a:r>
                        <a:rPr lang="ar-KW" sz="1800" kern="1200" dirty="0" smtClean="0">
                          <a:solidFill>
                            <a:schemeClr val="tx1"/>
                          </a:solidFill>
                          <a:latin typeface="+mn-lt"/>
                          <a:ea typeface="+mn-ea"/>
                          <a:cs typeface="mohammad bold art 1" pitchFamily="2" charset="-78"/>
                        </a:rPr>
                        <a:t>استحواذ</a:t>
                      </a:r>
                    </a:p>
                    <a:p>
                      <a:pPr algn="ctr"/>
                      <a:endParaRPr lang="ar-KW" sz="1800" kern="1200" dirty="0" smtClean="0">
                        <a:solidFill>
                          <a:schemeClr val="tx1"/>
                        </a:solidFill>
                        <a:latin typeface="+mn-lt"/>
                        <a:ea typeface="+mn-ea"/>
                        <a:cs typeface="mohammad bold art 1" pitchFamily="2" charset="-78"/>
                      </a:endParaRPr>
                    </a:p>
                    <a:p>
                      <a:pPr algn="ct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1346014">
                <a:tc>
                  <a:txBody>
                    <a:bodyPr/>
                    <a:lstStyle/>
                    <a:p>
                      <a:pPr marL="0" indent="0" algn="justLow" rtl="1">
                        <a:buNone/>
                      </a:pPr>
                      <a:r>
                        <a:rPr lang="ar-KW" dirty="0" smtClean="0">
                          <a:latin typeface="Calibri" pitchFamily="34" charset="0"/>
                          <a:cs typeface="mohammad bold art 1" pitchFamily="2" charset="-78"/>
                        </a:rPr>
                        <a:t>المحاولة أو الطلب لتملك جميع الأسهم المتبقية في الشركة محل العرض، والتي يلتزم مقدم العرض بأن يقدم طلب شرائها من جميع حملة الأسهم الآخرين في تلك الشركة، نتيجة حيازة مقدم العرض والأطراف التابعة له والمتحالفة معه لنسبة 30% من الأوراق المالية المتداولة لشركة مساهمة مدرجة.</a:t>
                      </a:r>
                      <a:endParaRPr lang="en-US" dirty="0">
                        <a:latin typeface="Calibri" pitchFamily="34" charset="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endParaRPr lang="ar-KW" sz="1800" kern="1200" dirty="0" smtClean="0">
                        <a:solidFill>
                          <a:schemeClr val="tx1"/>
                        </a:solidFill>
                        <a:latin typeface="+mn-lt"/>
                        <a:ea typeface="+mn-ea"/>
                        <a:cs typeface="mohammad bold art 1" pitchFamily="2" charset="-78"/>
                      </a:endParaRPr>
                    </a:p>
                    <a:p>
                      <a:pPr algn="ctr"/>
                      <a:r>
                        <a:rPr lang="ar-KW" sz="1800" kern="1200" dirty="0" smtClean="0">
                          <a:solidFill>
                            <a:schemeClr val="tx1"/>
                          </a:solidFill>
                          <a:latin typeface="+mn-lt"/>
                          <a:ea typeface="+mn-ea"/>
                          <a:cs typeface="mohammad bold art 1" pitchFamily="2" charset="-78"/>
                        </a:rPr>
                        <a:t>عرض الاستحواذ الإلزامي</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
        <p:nvSpPr>
          <p:cNvPr id="5" name="Slide Number Placeholder 4"/>
          <p:cNvSpPr>
            <a:spLocks noGrp="1"/>
          </p:cNvSpPr>
          <p:nvPr>
            <p:ph type="sldNum" sz="quarter" idx="12"/>
          </p:nvPr>
        </p:nvSpPr>
        <p:spPr/>
        <p:txBody>
          <a:bodyPr/>
          <a:lstStyle/>
          <a:p>
            <a:fld id="{8DDEC8EC-0F4B-4CDB-8AC0-556EC31B66C3}" type="slidenum">
              <a:rPr lang="en-GB" smtClean="0"/>
              <a:t>5</a:t>
            </a:fld>
            <a:endParaRPr lang="en-GB"/>
          </a:p>
        </p:txBody>
      </p:sp>
      <p:sp>
        <p:nvSpPr>
          <p:cNvPr id="10" name="Slide Number Placeholder 3"/>
          <p:cNvSpPr txBox="1">
            <a:spLocks/>
          </p:cNvSpPr>
          <p:nvPr/>
        </p:nvSpPr>
        <p:spPr>
          <a:xfrm>
            <a:off x="533400" y="623731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1214866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600" b="1" dirty="0">
                <a:solidFill>
                  <a:srgbClr val="1F497D"/>
                </a:solidFill>
                <a:latin typeface="Calibri" pitchFamily="34" charset="0"/>
                <a:cs typeface="mohammad bold art 1" pitchFamily="2" charset="-78"/>
              </a:rPr>
              <a:t>التعريفات</a:t>
            </a:r>
            <a:r>
              <a:rPr lang="ar-KW" sz="2800" b="1" dirty="0">
                <a:solidFill>
                  <a:srgbClr val="1F497D"/>
                </a:solidFill>
                <a:latin typeface="Calibri" pitchFamily="34" charset="0"/>
                <a:cs typeface="mohammad bold art 1" pitchFamily="2" charset="-78"/>
              </a:rPr>
              <a:t>:</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19100" y="1412776"/>
            <a:ext cx="8229600" cy="4608512"/>
          </a:xfrm>
        </p:spPr>
        <p:txBody>
          <a:bodyPr>
            <a:noAutofit/>
          </a:bodyPr>
          <a:lstStyle/>
          <a:p>
            <a:pPr marL="0" indent="0" algn="r" rtl="1">
              <a:buNone/>
            </a:pPr>
            <a:endParaRPr lang="ar-KW" sz="600" b="1" dirty="0">
              <a:solidFill>
                <a:schemeClr val="accent1">
                  <a:lumMod val="75000"/>
                </a:schemeClr>
              </a:solidFill>
              <a:latin typeface="Calibri" pitchFamily="34" charset="0"/>
              <a:cs typeface="mohammad bold art 1" pitchFamily="2" charset="-78"/>
            </a:endParaRPr>
          </a:p>
          <a:p>
            <a:pPr marL="0" indent="0" algn="just" rtl="1">
              <a:buNone/>
            </a:pPr>
            <a:endParaRPr lang="en-US" b="1" dirty="0">
              <a:solidFill>
                <a:schemeClr val="tx2"/>
              </a:solidFill>
              <a:latin typeface="Calibri" pitchFamily="34" charset="0"/>
            </a:endParaRPr>
          </a:p>
          <a:p>
            <a:pPr marL="0" lvl="0" indent="0" algn="just" rtl="1">
              <a:buNone/>
            </a:pPr>
            <a:endParaRPr lang="ar-KW" b="1" dirty="0">
              <a:solidFill>
                <a:srgbClr val="FF0000"/>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val="3136299839"/>
              </p:ext>
            </p:extLst>
          </p:nvPr>
        </p:nvGraphicFramePr>
        <p:xfrm>
          <a:off x="535926" y="1527612"/>
          <a:ext cx="8001000" cy="4418405"/>
        </p:xfrm>
        <a:graphic>
          <a:graphicData uri="http://schemas.openxmlformats.org/drawingml/2006/table">
            <a:tbl>
              <a:tblPr firstRow="1" bandRow="1">
                <a:tableStyleId>{5C22544A-7EE6-4342-B048-85BDC9FD1C3A}</a:tableStyleId>
              </a:tblPr>
              <a:tblGrid>
                <a:gridCol w="6702896"/>
                <a:gridCol w="1298104"/>
              </a:tblGrid>
              <a:tr h="391846">
                <a:tc>
                  <a:txBody>
                    <a:bodyPr/>
                    <a:lstStyle/>
                    <a:p>
                      <a:pPr algn="ctr"/>
                      <a:r>
                        <a:rPr lang="ar-KW" sz="1600" b="0" kern="1200" dirty="0" smtClean="0">
                          <a:solidFill>
                            <a:schemeClr val="bg1"/>
                          </a:solidFill>
                          <a:effectLst/>
                          <a:latin typeface="+mn-lt"/>
                          <a:ea typeface="+mn-ea"/>
                          <a:cs typeface="mohammad bold art 1" pitchFamily="2" charset="-78"/>
                        </a:rPr>
                        <a:t>التعريف</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algn="ctr"/>
                      <a:r>
                        <a:rPr lang="ar-KW" sz="1600" b="0" dirty="0" smtClean="0">
                          <a:cs typeface="mohammad bold art 1" pitchFamily="2" charset="-78"/>
                        </a:rPr>
                        <a:t>المصطلح</a:t>
                      </a:r>
                      <a:r>
                        <a:rPr lang="ar-KW" sz="1600" b="0" baseline="0" dirty="0" smtClean="0">
                          <a:cs typeface="mohammad bold art 1" pitchFamily="2" charset="-78"/>
                        </a:rPr>
                        <a:t> </a:t>
                      </a:r>
                      <a:endParaRPr lang="en-US" sz="1600" b="0"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462425">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KW" sz="1800" kern="1200" dirty="0" smtClean="0">
                          <a:solidFill>
                            <a:schemeClr val="tx1"/>
                          </a:solidFill>
                          <a:latin typeface="+mn-lt"/>
                          <a:ea typeface="+mn-ea"/>
                          <a:cs typeface="mohammad bold art 1" pitchFamily="2" charset="-78"/>
                        </a:rPr>
                        <a:t>الأسهم الصادرة أو المقترح إصدارها في رأس مال شركة.</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sz="1800" kern="1200" dirty="0" smtClean="0">
                          <a:solidFill>
                            <a:schemeClr val="tx1"/>
                          </a:solidFill>
                          <a:latin typeface="+mn-lt"/>
                          <a:ea typeface="+mn-ea"/>
                          <a:cs typeface="mohammad bold art 1" pitchFamily="2" charset="-78"/>
                        </a:rPr>
                        <a:t>أسهم</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584125">
                <a:tc>
                  <a:txBody>
                    <a:bodyPr/>
                    <a:lstStyle/>
                    <a:p>
                      <a:pPr marL="0" marR="0" algn="justLow" rtl="1">
                        <a:lnSpc>
                          <a:spcPct val="115000"/>
                        </a:lnSpc>
                        <a:spcBef>
                          <a:spcPts val="0"/>
                        </a:spcBef>
                        <a:spcAft>
                          <a:spcPts val="1000"/>
                        </a:spcAft>
                      </a:pPr>
                      <a:endParaRPr lang="ar-KW" sz="100" kern="1200" dirty="0" smtClean="0">
                        <a:solidFill>
                          <a:schemeClr val="tx1"/>
                        </a:solidFill>
                        <a:latin typeface="+mn-lt"/>
                        <a:ea typeface="+mn-ea"/>
                        <a:cs typeface="mohammad bold art 1" pitchFamily="2" charset="-78"/>
                      </a:endParaRPr>
                    </a:p>
                    <a:p>
                      <a:pPr marL="0" marR="0" algn="justLow" rtl="1">
                        <a:lnSpc>
                          <a:spcPct val="115000"/>
                        </a:lnSpc>
                        <a:spcBef>
                          <a:spcPts val="0"/>
                        </a:spcBef>
                        <a:spcAft>
                          <a:spcPts val="1000"/>
                        </a:spcAft>
                      </a:pPr>
                      <a:r>
                        <a:rPr lang="ar-KW" sz="1800" kern="1200" dirty="0" smtClean="0">
                          <a:solidFill>
                            <a:schemeClr val="tx1"/>
                          </a:solidFill>
                          <a:latin typeface="+mn-lt"/>
                          <a:ea typeface="+mn-ea"/>
                          <a:cs typeface="mohammad bold art 1" pitchFamily="2" charset="-78"/>
                        </a:rPr>
                        <a:t>هي الأسهم المصدرة لشركة مساهمة مدرجة في البورصة.</a:t>
                      </a:r>
                      <a:endParaRPr lang="en-US" sz="1800" kern="1200" dirty="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sz="1800" kern="1200" dirty="0" smtClean="0">
                          <a:solidFill>
                            <a:schemeClr val="tx1"/>
                          </a:solidFill>
                          <a:latin typeface="+mn-lt"/>
                          <a:ea typeface="+mn-ea"/>
                          <a:cs typeface="mohammad bold art 1" pitchFamily="2" charset="-78"/>
                        </a:rPr>
                        <a:t>أسهم متداولة</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1636942">
                <a:tc>
                  <a:txBody>
                    <a:bodyPr/>
                    <a:lstStyle/>
                    <a:p>
                      <a:pPr marL="0" marR="0" algn="justLow" rtl="1">
                        <a:lnSpc>
                          <a:spcPct val="115000"/>
                        </a:lnSpc>
                        <a:spcBef>
                          <a:spcPts val="0"/>
                        </a:spcBef>
                        <a:spcAft>
                          <a:spcPts val="1000"/>
                        </a:spcAft>
                      </a:pPr>
                      <a:r>
                        <a:rPr lang="ar-KW" sz="1800" kern="1200" dirty="0" smtClean="0">
                          <a:solidFill>
                            <a:schemeClr val="tx1"/>
                          </a:solidFill>
                          <a:latin typeface="+mn-lt"/>
                          <a:ea typeface="+mn-ea"/>
                          <a:cs typeface="mohammad bold art 1" pitchFamily="2" charset="-78"/>
                        </a:rPr>
                        <a:t>يقصد</a:t>
                      </a:r>
                      <a:r>
                        <a:rPr lang="ar-KW" sz="1800" kern="1200" baseline="0" dirty="0" smtClean="0">
                          <a:solidFill>
                            <a:schemeClr val="tx1"/>
                          </a:solidFill>
                          <a:latin typeface="+mn-lt"/>
                          <a:ea typeface="+mn-ea"/>
                          <a:cs typeface="mohammad bold art 1" pitchFamily="2" charset="-78"/>
                        </a:rPr>
                        <a:t> بها الآتي:</a:t>
                      </a:r>
                    </a:p>
                    <a:p>
                      <a:pPr marL="342900" marR="0" indent="-342900" algn="justLow" rtl="1">
                        <a:lnSpc>
                          <a:spcPct val="100000"/>
                        </a:lnSpc>
                        <a:spcBef>
                          <a:spcPts val="0"/>
                        </a:spcBef>
                        <a:spcAft>
                          <a:spcPts val="1000"/>
                        </a:spcAft>
                        <a:buFont typeface="+mj-lt"/>
                        <a:buAutoNum type="arabicPeriod"/>
                      </a:pPr>
                      <a:r>
                        <a:rPr lang="ar-KW" sz="1800" kern="1200" baseline="0" dirty="0" smtClean="0">
                          <a:solidFill>
                            <a:schemeClr val="tx1"/>
                          </a:solidFill>
                          <a:latin typeface="+mn-lt"/>
                          <a:ea typeface="+mn-ea"/>
                          <a:cs typeface="mohammad bold art 1" pitchFamily="2" charset="-78"/>
                        </a:rPr>
                        <a:t>شركة المساهمة التي أدرجت أسهمها في البورصة. </a:t>
                      </a:r>
                    </a:p>
                    <a:p>
                      <a:pPr marL="342900" marR="0" indent="-342900" algn="justLow" rtl="1">
                        <a:lnSpc>
                          <a:spcPct val="100000"/>
                        </a:lnSpc>
                        <a:spcBef>
                          <a:spcPts val="0"/>
                        </a:spcBef>
                        <a:spcAft>
                          <a:spcPts val="1000"/>
                        </a:spcAft>
                        <a:buFont typeface="+mj-lt"/>
                        <a:buAutoNum type="arabicPeriod"/>
                      </a:pPr>
                      <a:r>
                        <a:rPr lang="ar-KW" sz="1800" kern="1200" baseline="0" dirty="0" smtClean="0">
                          <a:solidFill>
                            <a:schemeClr val="tx1"/>
                          </a:solidFill>
                          <a:latin typeface="+mn-lt"/>
                          <a:ea typeface="+mn-ea"/>
                          <a:cs typeface="mohammad bold art 1" pitchFamily="2" charset="-78"/>
                        </a:rPr>
                        <a:t>المصدر أو الملتزم الذي أدرجت في البورصة السندات أو الصكوك التي أصدرها أو كان ملتزماً فيها. </a:t>
                      </a:r>
                    </a:p>
                    <a:p>
                      <a:pPr marL="342900" marR="0" indent="-342900" algn="justLow" rtl="1">
                        <a:lnSpc>
                          <a:spcPct val="100000"/>
                        </a:lnSpc>
                        <a:spcBef>
                          <a:spcPts val="0"/>
                        </a:spcBef>
                        <a:spcAft>
                          <a:spcPts val="1000"/>
                        </a:spcAft>
                        <a:buFont typeface="+mj-lt"/>
                        <a:buAutoNum type="arabicPeriod"/>
                      </a:pPr>
                      <a:r>
                        <a:rPr lang="ar-KW" sz="1800" kern="1200" baseline="0" dirty="0" smtClean="0">
                          <a:solidFill>
                            <a:schemeClr val="tx1"/>
                          </a:solidFill>
                          <a:latin typeface="+mn-lt"/>
                          <a:ea typeface="+mn-ea"/>
                          <a:cs typeface="mohammad bold art 1" pitchFamily="2" charset="-78"/>
                        </a:rPr>
                        <a:t>الصندوق الذي أدرجت وحداته في البورصة. </a:t>
                      </a:r>
                      <a:endParaRPr lang="en-US" sz="1800" kern="1200" dirty="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r>
                        <a:rPr lang="ar-KW" sz="1800" kern="1200" dirty="0" smtClean="0">
                          <a:solidFill>
                            <a:schemeClr val="tx1"/>
                          </a:solidFill>
                          <a:latin typeface="+mn-lt"/>
                          <a:ea typeface="+mn-ea"/>
                          <a:cs typeface="mohammad bold art 1" pitchFamily="2" charset="-78"/>
                        </a:rPr>
                        <a:t>شركة مدرجة</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1130306">
                <a:tc>
                  <a:txBody>
                    <a:bodyPr/>
                    <a:lstStyle/>
                    <a:p>
                      <a:pPr algn="r"/>
                      <a:endParaRPr lang="ar-KW" sz="1800" kern="1200" dirty="0" smtClean="0">
                        <a:solidFill>
                          <a:schemeClr val="tx1"/>
                        </a:solidFill>
                        <a:latin typeface="+mn-lt"/>
                        <a:ea typeface="+mn-ea"/>
                        <a:cs typeface="mohammad bold art 1" pitchFamily="2" charset="-78"/>
                      </a:endParaRPr>
                    </a:p>
                    <a:p>
                      <a:pPr algn="r"/>
                      <a:r>
                        <a:rPr lang="ar-KW" sz="1800" kern="1200" dirty="0" smtClean="0">
                          <a:solidFill>
                            <a:schemeClr val="tx1"/>
                          </a:solidFill>
                          <a:latin typeface="+mn-lt"/>
                          <a:ea typeface="+mn-ea"/>
                          <a:cs typeface="mohammad bold art 1" pitchFamily="2" charset="-78"/>
                        </a:rPr>
                        <a:t>تعد شركة تابعة حيث يملك بها شخص نسبة تزيد على 50% من رأس مالها أو يكون لديه السيطرة الفعلية عليها.</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ar-KW" sz="1800" kern="1200" dirty="0" smtClean="0">
                        <a:solidFill>
                          <a:schemeClr val="tx1"/>
                        </a:solidFill>
                        <a:latin typeface="+mn-lt"/>
                        <a:ea typeface="+mn-ea"/>
                        <a:cs typeface="mohammad bold art 1" pitchFamily="2"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KW" sz="1800" kern="1200" dirty="0" smtClean="0">
                          <a:solidFill>
                            <a:schemeClr val="tx1"/>
                          </a:solidFill>
                          <a:latin typeface="+mn-lt"/>
                          <a:ea typeface="+mn-ea"/>
                          <a:cs typeface="mohammad bold art 1" pitchFamily="2" charset="-78"/>
                        </a:rPr>
                        <a:t>شركة تابعة</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
        <p:nvSpPr>
          <p:cNvPr id="5" name="Slide Number Placeholder 4"/>
          <p:cNvSpPr>
            <a:spLocks noGrp="1"/>
          </p:cNvSpPr>
          <p:nvPr>
            <p:ph type="sldNum" sz="quarter" idx="12"/>
          </p:nvPr>
        </p:nvSpPr>
        <p:spPr/>
        <p:txBody>
          <a:bodyPr/>
          <a:lstStyle/>
          <a:p>
            <a:fld id="{8DDEC8EC-0F4B-4CDB-8AC0-556EC31B66C3}" type="slidenum">
              <a:rPr lang="en-GB" smtClean="0"/>
              <a:t>6</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14881319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200" b="1" dirty="0">
                <a:solidFill>
                  <a:srgbClr val="1F497D"/>
                </a:solidFill>
                <a:latin typeface="Calibri" pitchFamily="34" charset="0"/>
                <a:cs typeface="mohammad bold art 1" pitchFamily="2" charset="-78"/>
              </a:rPr>
              <a:t>التعريفات</a:t>
            </a:r>
            <a:r>
              <a:rPr lang="ar-KW" sz="2400" b="1" dirty="0">
                <a:solidFill>
                  <a:srgbClr val="1F497D"/>
                </a:solidFill>
                <a:latin typeface="Calibri" pitchFamily="34" charset="0"/>
                <a:cs typeface="mohammad bold art 1" pitchFamily="2" charset="-78"/>
              </a:rPr>
              <a:t>:</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19100" y="1412776"/>
            <a:ext cx="8229600" cy="4608512"/>
          </a:xfrm>
        </p:spPr>
        <p:txBody>
          <a:bodyPr>
            <a:noAutofit/>
          </a:bodyPr>
          <a:lstStyle/>
          <a:p>
            <a:pPr marL="0" indent="0" algn="r" rtl="1">
              <a:buNone/>
            </a:pPr>
            <a:endParaRPr lang="ar-KW" sz="600" b="1" dirty="0">
              <a:solidFill>
                <a:schemeClr val="accent1">
                  <a:lumMod val="75000"/>
                </a:schemeClr>
              </a:solidFill>
              <a:latin typeface="Calibri" pitchFamily="34" charset="0"/>
              <a:cs typeface="mohammad bold art 1" pitchFamily="2" charset="-78"/>
            </a:endParaRPr>
          </a:p>
          <a:p>
            <a:pPr marL="0" indent="0" algn="just" rtl="1">
              <a:buNone/>
            </a:pPr>
            <a:endParaRPr lang="en-US" b="1" dirty="0">
              <a:solidFill>
                <a:schemeClr val="tx2"/>
              </a:solidFill>
              <a:latin typeface="Calibri" pitchFamily="34" charset="0"/>
            </a:endParaRPr>
          </a:p>
          <a:p>
            <a:pPr marL="0" lvl="0" indent="0" algn="just" rtl="1">
              <a:buNone/>
            </a:pPr>
            <a:endParaRPr lang="ar-KW" b="1" dirty="0">
              <a:solidFill>
                <a:srgbClr val="FF0000"/>
              </a:solidFill>
              <a:latin typeface="Calibri" pitchFamily="34" charset="0"/>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0" name="Table 9"/>
          <p:cNvGraphicFramePr>
            <a:graphicFrameLocks noGrp="1"/>
          </p:cNvGraphicFramePr>
          <p:nvPr>
            <p:extLst>
              <p:ext uri="{D42A27DB-BD31-4B8C-83A1-F6EECF244321}">
                <p14:modId xmlns:p14="http://schemas.microsoft.com/office/powerpoint/2010/main" val="3929974137"/>
              </p:ext>
            </p:extLst>
          </p:nvPr>
        </p:nvGraphicFramePr>
        <p:xfrm>
          <a:off x="396327" y="1412776"/>
          <a:ext cx="8292182" cy="4650014"/>
        </p:xfrm>
        <a:graphic>
          <a:graphicData uri="http://schemas.openxmlformats.org/drawingml/2006/table">
            <a:tbl>
              <a:tblPr firstRow="1" bandRow="1">
                <a:tableStyleId>{5C22544A-7EE6-4342-B048-85BDC9FD1C3A}</a:tableStyleId>
              </a:tblPr>
              <a:tblGrid>
                <a:gridCol w="7017564"/>
                <a:gridCol w="1274618"/>
              </a:tblGrid>
              <a:tr h="465001">
                <a:tc>
                  <a:txBody>
                    <a:bodyPr/>
                    <a:lstStyle/>
                    <a:p>
                      <a:pPr algn="ctr"/>
                      <a:r>
                        <a:rPr lang="ar-KW" dirty="0" smtClean="0">
                          <a:cs typeface="mohammad bold art 1" pitchFamily="2" charset="-78"/>
                        </a:rPr>
                        <a:t>التعريف</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algn="ctr"/>
                      <a:r>
                        <a:rPr lang="ar-KW" dirty="0" smtClean="0">
                          <a:cs typeface="mohammad bold art 1" pitchFamily="2" charset="-78"/>
                        </a:rPr>
                        <a:t>المصطلح</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4185013">
                <a:tc>
                  <a:txBody>
                    <a:bodyPr/>
                    <a:lstStyle/>
                    <a:p>
                      <a:pPr algn="r" rtl="1"/>
                      <a:endParaRPr lang="ar-KW" sz="1800" kern="1200" dirty="0" smtClean="0">
                        <a:solidFill>
                          <a:schemeClr val="tx1"/>
                        </a:solidFill>
                        <a:latin typeface="+mn-lt"/>
                        <a:ea typeface="+mn-ea"/>
                        <a:cs typeface="mohammad bold art 1" pitchFamily="2" charset="-78"/>
                      </a:endParaRPr>
                    </a:p>
                    <a:p>
                      <a:pPr algn="r" rtl="1"/>
                      <a:r>
                        <a:rPr lang="ar-SA" sz="1800" kern="1200" dirty="0" smtClean="0">
                          <a:solidFill>
                            <a:schemeClr val="tx1"/>
                          </a:solidFill>
                          <a:latin typeface="+mn-lt"/>
                          <a:ea typeface="+mn-ea"/>
                          <a:cs typeface="mohammad bold art 1" pitchFamily="2" charset="-78"/>
                        </a:rPr>
                        <a:t>هم الأشخاص الذين يقومون بموجب اتفاق أو تفاهم (بشكل شفهي أو كتابي) بالتعاون – بشكل مباشر أو غير مباشر -  للحصول على 30% أو أكثر من الأسهم المتداولة لشركة مدرجة أو إحباط نجاح عرض استحواذ على شركة مدرجة</a:t>
                      </a:r>
                      <a:r>
                        <a:rPr lang="en-US" sz="1800" kern="1200" dirty="0" smtClean="0">
                          <a:solidFill>
                            <a:schemeClr val="tx1"/>
                          </a:solidFill>
                          <a:latin typeface="+mn-lt"/>
                          <a:ea typeface="+mn-ea"/>
                          <a:cs typeface="mohammad bold art 1" pitchFamily="2" charset="-78"/>
                        </a:rPr>
                        <a:t>.</a:t>
                      </a:r>
                      <a:endParaRPr lang="ar-KW" sz="1800" kern="1200" dirty="0" smtClean="0">
                        <a:solidFill>
                          <a:schemeClr val="tx1"/>
                        </a:solidFill>
                        <a:latin typeface="+mn-lt"/>
                        <a:ea typeface="+mn-ea"/>
                        <a:cs typeface="mohammad bold art 1" pitchFamily="2" charset="-78"/>
                      </a:endParaRPr>
                    </a:p>
                    <a:p>
                      <a:pPr algn="r" rtl="1"/>
                      <a:endParaRPr lang="ar-KW" sz="1800" kern="1200" dirty="0" smtClean="0">
                        <a:solidFill>
                          <a:schemeClr val="tx1"/>
                        </a:solidFill>
                        <a:latin typeface="+mn-lt"/>
                        <a:ea typeface="+mn-ea"/>
                        <a:cs typeface="mohammad bold art 1" pitchFamily="2" charset="-78"/>
                      </a:endParaRPr>
                    </a:p>
                    <a:p>
                      <a:pPr algn="r" rtl="1"/>
                      <a:r>
                        <a:rPr lang="ar-SA" sz="1800" kern="1200" dirty="0" smtClean="0">
                          <a:solidFill>
                            <a:schemeClr val="tx1"/>
                          </a:solidFill>
                          <a:latin typeface="+mn-lt"/>
                          <a:ea typeface="+mn-ea"/>
                          <a:cs typeface="mohammad bold art 1" pitchFamily="2" charset="-78"/>
                        </a:rPr>
                        <a:t>ودون الإخلال بالتطبيق العام لهذا التعريف، يعد في حكم الأطراف المتحالفة الحالات الآتية ما لم يتم اثبات العكس</a:t>
                      </a:r>
                      <a:r>
                        <a:rPr lang="en-US" sz="1800" kern="1200" dirty="0" smtClean="0">
                          <a:solidFill>
                            <a:schemeClr val="tx1"/>
                          </a:solidFill>
                          <a:latin typeface="+mn-lt"/>
                          <a:ea typeface="+mn-ea"/>
                          <a:cs typeface="mohammad bold art 1" pitchFamily="2" charset="-78"/>
                        </a:rPr>
                        <a:t>:</a:t>
                      </a:r>
                      <a:endParaRPr lang="ar-KW" sz="1800" kern="1200" dirty="0" smtClean="0">
                        <a:solidFill>
                          <a:schemeClr val="tx1"/>
                        </a:solidFill>
                        <a:latin typeface="+mn-lt"/>
                        <a:ea typeface="+mn-ea"/>
                        <a:cs typeface="mohammad bold art 1" pitchFamily="2" charset="-78"/>
                      </a:endParaRPr>
                    </a:p>
                    <a:p>
                      <a:pPr algn="r" rtl="1"/>
                      <a:endParaRPr lang="en-US" sz="1800" kern="1200" dirty="0" smtClean="0">
                        <a:solidFill>
                          <a:schemeClr val="tx1"/>
                        </a:solidFill>
                        <a:latin typeface="+mn-lt"/>
                        <a:ea typeface="+mn-ea"/>
                        <a:cs typeface="mohammad bold art 1" pitchFamily="2" charset="-78"/>
                      </a:endParaRPr>
                    </a:p>
                    <a:p>
                      <a:pPr marL="342900" indent="-342900" algn="r" rtl="1">
                        <a:buFont typeface="+mj-lt"/>
                        <a:buAutoNum type="arabicPeriod"/>
                      </a:pPr>
                      <a:r>
                        <a:rPr lang="ar-SA" sz="1800" kern="1200" dirty="0" smtClean="0">
                          <a:solidFill>
                            <a:schemeClr val="tx1"/>
                          </a:solidFill>
                          <a:latin typeface="+mn-lt"/>
                          <a:ea typeface="+mn-ea"/>
                          <a:cs typeface="mohammad bold art 1" pitchFamily="2" charset="-78"/>
                        </a:rPr>
                        <a:t>الشركة  الأم وأعضاء مجموعتها وشركاتها الزميلة بالإضافة إلى</a:t>
                      </a:r>
                      <a:r>
                        <a:rPr lang="en-US" sz="1800" kern="1200" baseline="0" dirty="0" smtClean="0">
                          <a:solidFill>
                            <a:schemeClr val="tx1"/>
                          </a:solidFill>
                          <a:latin typeface="+mn-lt"/>
                          <a:ea typeface="+mn-ea"/>
                          <a:cs typeface="mohammad bold art 1" pitchFamily="2" charset="-78"/>
                        </a:rPr>
                        <a:t> </a:t>
                      </a:r>
                      <a:r>
                        <a:rPr lang="ar-SA" sz="1800" kern="1200" dirty="0" smtClean="0">
                          <a:solidFill>
                            <a:schemeClr val="tx1"/>
                          </a:solidFill>
                          <a:latin typeface="+mn-lt"/>
                          <a:ea typeface="+mn-ea"/>
                          <a:cs typeface="mohammad bold art 1" pitchFamily="2" charset="-78"/>
                        </a:rPr>
                        <a:t>الشركات التي تعتبر هذه الشركات زميلتها مع بعضها البعض</a:t>
                      </a:r>
                      <a:r>
                        <a:rPr lang="en-US" sz="1800" kern="1200" dirty="0" smtClean="0">
                          <a:solidFill>
                            <a:schemeClr val="tx1"/>
                          </a:solidFill>
                          <a:latin typeface="+mn-lt"/>
                          <a:ea typeface="+mn-ea"/>
                          <a:cs typeface="mohammad bold art 1" pitchFamily="2" charset="-78"/>
                        </a:rPr>
                        <a:t>.</a:t>
                      </a:r>
                      <a:endParaRPr lang="en-US" sz="1600" kern="1200" dirty="0" smtClean="0">
                        <a:solidFill>
                          <a:schemeClr val="tx1"/>
                        </a:solidFill>
                        <a:latin typeface="+mn-lt"/>
                        <a:ea typeface="+mn-ea"/>
                        <a:cs typeface="mohammad bold art 1" pitchFamily="2" charset="-78"/>
                      </a:endParaRPr>
                    </a:p>
                    <a:p>
                      <a:pPr marL="342900" indent="-342900" algn="r" rtl="1">
                        <a:buFont typeface="+mj-lt"/>
                        <a:buAutoNum type="arabicPeriod"/>
                      </a:pPr>
                      <a:r>
                        <a:rPr lang="ar-SA" sz="1800" kern="1200" dirty="0" smtClean="0">
                          <a:solidFill>
                            <a:schemeClr val="tx1"/>
                          </a:solidFill>
                          <a:latin typeface="+mn-lt"/>
                          <a:ea typeface="+mn-ea"/>
                          <a:cs typeface="mohammad bold art 1" pitchFamily="2" charset="-78"/>
                        </a:rPr>
                        <a:t>الشركة مع أعضاء مجلس إدارتها وأولادهم القصر المشمولين بولايتهم</a:t>
                      </a:r>
                      <a:r>
                        <a:rPr lang="en-US" sz="1800" kern="1200" dirty="0" smtClean="0">
                          <a:solidFill>
                            <a:schemeClr val="tx1"/>
                          </a:solidFill>
                          <a:latin typeface="+mn-lt"/>
                          <a:ea typeface="+mn-ea"/>
                          <a:cs typeface="mohammad bold art 1" pitchFamily="2" charset="-78"/>
                        </a:rPr>
                        <a:t>.</a:t>
                      </a:r>
                    </a:p>
                    <a:p>
                      <a:pPr marL="342900" indent="-342900" algn="r" rtl="1">
                        <a:buFont typeface="+mj-lt"/>
                        <a:buAutoNum type="arabicPeriod"/>
                      </a:pPr>
                      <a:r>
                        <a:rPr lang="ar-KW" sz="1800" kern="1200" dirty="0" smtClean="0">
                          <a:solidFill>
                            <a:schemeClr val="tx1"/>
                          </a:solidFill>
                          <a:latin typeface="+mn-lt"/>
                          <a:ea typeface="+mn-ea"/>
                          <a:cs typeface="mohammad bold art 1" pitchFamily="2" charset="-78"/>
                        </a:rPr>
                        <a:t>م</a:t>
                      </a:r>
                      <a:r>
                        <a:rPr lang="ar-SA" sz="1800" kern="1200" dirty="0" smtClean="0">
                          <a:solidFill>
                            <a:schemeClr val="tx1"/>
                          </a:solidFill>
                          <a:latin typeface="+mn-lt"/>
                          <a:ea typeface="+mn-ea"/>
                          <a:cs typeface="mohammad bold art 1" pitchFamily="2" charset="-78"/>
                        </a:rPr>
                        <a:t>دير نظام استثمار جماعي مع أنظمة الاستثمار الجماعي التي يديرها إذا استخدم حقوق التصويت عن الأسهم الموجودة بهذا النظام. </a:t>
                      </a:r>
                      <a:endParaRPr lang="en-US" sz="1800" kern="1200" dirty="0" smtClean="0">
                        <a:solidFill>
                          <a:schemeClr val="tx1"/>
                        </a:solidFill>
                        <a:latin typeface="+mn-lt"/>
                        <a:ea typeface="+mn-ea"/>
                        <a:cs typeface="mohammad bold art 1" pitchFamily="2" charset="-78"/>
                      </a:endParaRPr>
                    </a:p>
                    <a:p>
                      <a:pPr marL="342900" indent="-342900" algn="r" rtl="1">
                        <a:buFont typeface="+mj-lt"/>
                        <a:buAutoNum type="arabicPeriod"/>
                      </a:pPr>
                      <a:r>
                        <a:rPr lang="ar-SA" sz="1800" kern="1200" dirty="0" smtClean="0">
                          <a:solidFill>
                            <a:schemeClr val="tx1"/>
                          </a:solidFill>
                          <a:latin typeface="+mn-lt"/>
                          <a:ea typeface="+mn-ea"/>
                          <a:cs typeface="mohammad bold art 1" pitchFamily="2" charset="-78"/>
                        </a:rPr>
                        <a:t>مدير المحفظة الاستثمارية مع عملاء هذه المحافظ إذا استخدم حقوق التصويت عن الأسهم الموجو</a:t>
                      </a:r>
                      <a:r>
                        <a:rPr lang="ar-KW" sz="1800" kern="1200" dirty="0" smtClean="0">
                          <a:solidFill>
                            <a:schemeClr val="tx1"/>
                          </a:solidFill>
                          <a:latin typeface="+mn-lt"/>
                          <a:ea typeface="+mn-ea"/>
                          <a:cs typeface="mohammad bold art 1" pitchFamily="2" charset="-78"/>
                        </a:rPr>
                        <a:t>د</a:t>
                      </a:r>
                      <a:r>
                        <a:rPr lang="ar-SA" sz="1800" kern="1200" dirty="0" smtClean="0">
                          <a:solidFill>
                            <a:schemeClr val="tx1"/>
                          </a:solidFill>
                          <a:latin typeface="+mn-lt"/>
                          <a:ea typeface="+mn-ea"/>
                          <a:cs typeface="mohammad bold art 1" pitchFamily="2" charset="-78"/>
                        </a:rPr>
                        <a:t>ة في هذه المحافظ</a:t>
                      </a:r>
                      <a:r>
                        <a:rPr lang="en-US" sz="1800" kern="1200" dirty="0" smtClean="0">
                          <a:solidFill>
                            <a:schemeClr val="tx1"/>
                          </a:solidFill>
                          <a:latin typeface="+mn-lt"/>
                          <a:ea typeface="+mn-ea"/>
                          <a:cs typeface="mohammad bold art 1" pitchFamily="2" charset="-78"/>
                        </a:rPr>
                        <a:t>.</a:t>
                      </a:r>
                      <a:endParaRPr lang="en-US" sz="1800" kern="1200" dirty="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r>
                        <a:rPr lang="ar-KW" sz="1800" kern="1200" dirty="0" smtClean="0">
                          <a:solidFill>
                            <a:schemeClr val="tx1"/>
                          </a:solidFill>
                          <a:latin typeface="+mn-lt"/>
                          <a:ea typeface="+mn-ea"/>
                          <a:cs typeface="mohammad bold art 1" pitchFamily="2" charset="-78"/>
                        </a:rPr>
                        <a:t>أطراف متحالفة </a:t>
                      </a:r>
                      <a:r>
                        <a:rPr lang="ar-KW" b="1" dirty="0" smtClean="0">
                          <a:solidFill>
                            <a:srgbClr val="FF0000"/>
                          </a:solidFill>
                          <a:latin typeface="Calibri" pitchFamily="34" charset="0"/>
                          <a:cs typeface="mohammad bold art 1" pitchFamily="2" charset="-78"/>
                        </a:rPr>
                        <a:t>*</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
        <p:nvSpPr>
          <p:cNvPr id="4" name="Slide Number Placeholder 3"/>
          <p:cNvSpPr>
            <a:spLocks noGrp="1"/>
          </p:cNvSpPr>
          <p:nvPr>
            <p:ph type="sldNum" sz="quarter" idx="12"/>
          </p:nvPr>
        </p:nvSpPr>
        <p:spPr/>
        <p:txBody>
          <a:bodyPr/>
          <a:lstStyle/>
          <a:p>
            <a:fld id="{8DDEC8EC-0F4B-4CDB-8AC0-556EC31B66C3}" type="slidenum">
              <a:rPr lang="en-GB" smtClean="0"/>
              <a:t>7</a:t>
            </a:fld>
            <a:endParaRPr lang="en-GB"/>
          </a:p>
        </p:txBody>
      </p:sp>
      <p:sp>
        <p:nvSpPr>
          <p:cNvPr id="11"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3833230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400" b="1" dirty="0" smtClean="0">
                <a:latin typeface="Calibri" pitchFamily="34" charset="0"/>
                <a:cs typeface="mohammad bold art 1" pitchFamily="2" charset="-78"/>
              </a:rPr>
              <a:t>ثانياً: </a:t>
            </a:r>
            <a:endParaRPr lang="ar-KW" sz="5400" b="1" dirty="0">
              <a:latin typeface="Calibri" pitchFamily="34" charset="0"/>
              <a:cs typeface="mohammad bold art 1" pitchFamily="2" charset="-78"/>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نسبة البيع أو الشراء المسموح بها</a:t>
            </a:r>
            <a:endParaRPr lang="ar-KW" sz="50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8DDEC8EC-0F4B-4CDB-8AC0-556EC31B66C3}" type="slidenum">
              <a:rPr lang="en-GB" smtClean="0"/>
              <a:t>8</a:t>
            </a:fld>
            <a:endParaRPr lang="en-GB"/>
          </a:p>
        </p:txBody>
      </p:sp>
    </p:spTree>
    <p:extLst>
      <p:ext uri="{BB962C8B-B14F-4D97-AF65-F5344CB8AC3E}">
        <p14:creationId xmlns:p14="http://schemas.microsoft.com/office/powerpoint/2010/main" val="33819345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200" b="1" dirty="0" smtClean="0">
                <a:solidFill>
                  <a:srgbClr val="1F497D"/>
                </a:solidFill>
                <a:latin typeface="Calibri" pitchFamily="34" charset="0"/>
                <a:cs typeface="mohammad bold art 1" pitchFamily="2" charset="-78"/>
              </a:rPr>
              <a:t>نطاق التطبيق</a:t>
            </a:r>
            <a:endParaRPr lang="en-US" sz="2800" dirty="0">
              <a:solidFill>
                <a:schemeClr val="tx2"/>
              </a:solidFill>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27424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6"/>
          <p:cNvSpPr>
            <a:spLocks noGrp="1"/>
          </p:cNvSpPr>
          <p:nvPr>
            <p:ph idx="1"/>
          </p:nvPr>
        </p:nvSpPr>
        <p:spPr>
          <a:xfrm>
            <a:off x="457199" y="1522918"/>
            <a:ext cx="8229600" cy="4525963"/>
          </a:xfrm>
          <a:ln w="12700">
            <a:solidFill>
              <a:srgbClr val="FFC000"/>
            </a:solidFill>
            <a:prstDash val="dashDot"/>
          </a:ln>
        </p:spPr>
        <p:txBody>
          <a:bodyPr>
            <a:normAutofit/>
          </a:bodyPr>
          <a:lstStyle/>
          <a:p>
            <a:pPr marL="0" indent="0" algn="justLow" rtl="1">
              <a:buNone/>
            </a:pPr>
            <a:r>
              <a:rPr lang="ar-KW" sz="3000" dirty="0" smtClean="0">
                <a:latin typeface="Calibri" pitchFamily="34" charset="0"/>
                <a:cs typeface="mohammad bold art 1" pitchFamily="2" charset="-78"/>
              </a:rPr>
              <a:t>حددت المادة (3-6-1) من الفصل الثالث للكتاب التاسع (الاندماج والاستحواذ) نطاق تطبيق أحكام «نسبة البيع أو الشراء المسموح بها للمسيطر على أسهم شركة مدرجة» كالتالي: </a:t>
            </a:r>
          </a:p>
          <a:p>
            <a:pPr marL="0" indent="0" algn="justLow" rtl="1">
              <a:buNone/>
            </a:pPr>
            <a:endParaRPr lang="ar-KW" sz="1000" dirty="0" smtClean="0">
              <a:latin typeface="Calibri" pitchFamily="34" charset="0"/>
              <a:cs typeface="mohammad bold art 1" pitchFamily="2" charset="-78"/>
            </a:endParaRPr>
          </a:p>
          <a:p>
            <a:pPr marL="0" indent="0" algn="justLow" rtl="1">
              <a:buNone/>
            </a:pPr>
            <a:r>
              <a:rPr lang="ar-KW" b="1" dirty="0">
                <a:latin typeface="Calibri" pitchFamily="34" charset="0"/>
                <a:cs typeface="mohammad bold art 1" pitchFamily="2" charset="-78"/>
              </a:rPr>
              <a:t>" </a:t>
            </a:r>
            <a:r>
              <a:rPr lang="ar-KW" dirty="0" smtClean="0">
                <a:latin typeface="Calibri" pitchFamily="34" charset="0"/>
                <a:cs typeface="mohammad bold art 1" pitchFamily="2" charset="-78"/>
              </a:rPr>
              <a:t>يجوز للمسيطر أن يقوم بالبيع أو الشراء على أسهم الشركة المدرجة </a:t>
            </a:r>
            <a:r>
              <a:rPr lang="ar-KW" u="sng" dirty="0" smtClean="0">
                <a:latin typeface="Calibri" pitchFamily="34" charset="0"/>
                <a:cs typeface="mohammad bold art 1" pitchFamily="2" charset="-78"/>
              </a:rPr>
              <a:t>دون أن يكون ملزماً بتقديم عرض استحواذ طبقاً لأحكام المادة (74) من القانون</a:t>
            </a:r>
            <a:r>
              <a:rPr lang="ar-KW" dirty="0" smtClean="0">
                <a:latin typeface="Calibri" pitchFamily="34" charset="0"/>
                <a:cs typeface="mohammad bold art 1" pitchFamily="2" charset="-78"/>
              </a:rPr>
              <a:t>، وذلك بشرط مراعاة الأحكام التالية.</a:t>
            </a:r>
            <a:r>
              <a:rPr lang="ar-KW" b="1" dirty="0" smtClean="0">
                <a:latin typeface="Calibri" pitchFamily="34" charset="0"/>
                <a:cs typeface="mohammad bold art 1" pitchFamily="2" charset="-78"/>
              </a:rPr>
              <a:t> </a:t>
            </a:r>
            <a:r>
              <a:rPr lang="ar-KW" sz="2500" b="1" dirty="0">
                <a:latin typeface="Calibri" pitchFamily="34" charset="0"/>
                <a:cs typeface="mohammad bold art 1" pitchFamily="2" charset="-78"/>
              </a:rPr>
              <a:t>"</a:t>
            </a:r>
            <a:endParaRPr lang="ar-KW" sz="2500" dirty="0" smtClean="0">
              <a:latin typeface="Calibri" pitchFamily="34" charset="0"/>
              <a:cs typeface="mohammad bold art 1" pitchFamily="2" charset="-78"/>
            </a:endParaRPr>
          </a:p>
        </p:txBody>
      </p:sp>
      <p:sp>
        <p:nvSpPr>
          <p:cNvPr id="3" name="Slide Number Placeholder 2"/>
          <p:cNvSpPr>
            <a:spLocks noGrp="1"/>
          </p:cNvSpPr>
          <p:nvPr>
            <p:ph type="sldNum" sz="quarter" idx="12"/>
          </p:nvPr>
        </p:nvSpPr>
        <p:spPr/>
        <p:txBody>
          <a:bodyPr/>
          <a:lstStyle/>
          <a:p>
            <a:fld id="{8DDEC8EC-0F4B-4CDB-8AC0-556EC31B66C3}" type="slidenum">
              <a:rPr lang="en-GB" smtClean="0"/>
              <a:t>9</a:t>
            </a:fld>
            <a:endParaRPr lang="en-GB"/>
          </a:p>
        </p:txBody>
      </p:sp>
      <p:sp>
        <p:nvSpPr>
          <p:cNvPr id="10" name="Slide Number Placeholder 3"/>
          <p:cNvSpPr txBox="1">
            <a:spLocks/>
          </p:cNvSpPr>
          <p:nvPr/>
        </p:nvSpPr>
        <p:spPr>
          <a:xfrm>
            <a:off x="533400" y="62314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mtClean="0"/>
              <a:t>F.S.</a:t>
            </a:r>
            <a:endParaRPr lang="en-GB" dirty="0"/>
          </a:p>
        </p:txBody>
      </p:sp>
    </p:spTree>
    <p:extLst>
      <p:ext uri="{BB962C8B-B14F-4D97-AF65-F5344CB8AC3E}">
        <p14:creationId xmlns:p14="http://schemas.microsoft.com/office/powerpoint/2010/main" val="251517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14065</TotalTime>
  <Words>1780</Words>
  <Application>Microsoft Office PowerPoint</Application>
  <PresentationFormat>On-screen Show (4:3)</PresentationFormat>
  <Paragraphs>390</Paragraphs>
  <Slides>28</Slides>
  <Notes>28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microsoft sans serif</vt:lpstr>
      <vt:lpstr>mohammad bold art 1</vt:lpstr>
      <vt:lpstr>Sakkal Majalla</vt:lpstr>
      <vt:lpstr>Times New Roman</vt:lpstr>
      <vt:lpstr>Wingdings</vt:lpstr>
      <vt:lpstr>Office Theme</vt:lpstr>
      <vt:lpstr>ورشـــــة عمــــل </vt:lpstr>
      <vt:lpstr> قائمة البنود التي سيتم  عرضها بورشة العمل:  </vt:lpstr>
      <vt:lpstr>PowerPoint Presentation</vt:lpstr>
      <vt:lpstr> تعريف السيطرة * </vt:lpstr>
      <vt:lpstr>التعريفات:</vt:lpstr>
      <vt:lpstr>التعريفات:</vt:lpstr>
      <vt:lpstr>التعريفات:</vt:lpstr>
      <vt:lpstr>PowerPoint Presentation</vt:lpstr>
      <vt:lpstr>نطاق التطبيق</vt:lpstr>
      <vt:lpstr> نسبة البيع أو الشراء المسموح بها * </vt:lpstr>
      <vt:lpstr> نسبة البيع أو الشراء المسموح بها * </vt:lpstr>
      <vt:lpstr> نسبة البيع أو الشراء المسموح بها * </vt:lpstr>
      <vt:lpstr>PowerPoint Presentation</vt:lpstr>
      <vt:lpstr> آلية احتساب مدى البيع أو الشراء * </vt:lpstr>
      <vt:lpstr> آلية احتساب مدى البيع أو الشراء </vt:lpstr>
      <vt:lpstr>PowerPoint Presentation</vt:lpstr>
      <vt:lpstr> تجاوز نسبة البيع أو الشراء المسموح بها </vt:lpstr>
      <vt:lpstr>PowerPoint Presentation</vt:lpstr>
      <vt:lpstr>ملحق رقم (6): نموذج بشأن «بيع أو شراء المسيطر على شركة مدرجة»  </vt:lpstr>
      <vt:lpstr>ملحق رقم (6): نموذج بشأن «بيع أو شراء المسيطر على شركة مدرجة»  </vt:lpstr>
      <vt:lpstr>PowerPoint Presentation</vt:lpstr>
      <vt:lpstr>تعليمات هيئة أسواق المال بشأن «نسبة التداول المسموح بها للمسيطر على شركة مدرجة في بورصة الأوراق المالية»</vt:lpstr>
      <vt:lpstr>تعليمات هيئة أسواق المال بشأن «نسبة التداول المسموح بها للمسيطر على شركة مدرجة في بورصة الأوراق المالية»</vt:lpstr>
      <vt:lpstr>تعليمات هيئة أسواق المال بشأن «نسبة التداول المسموح بها للمسيطر على شركة مدرجة في بورصة الأوراق المالية»</vt:lpstr>
      <vt:lpstr>PowerPoint Presentation</vt:lpstr>
      <vt:lpstr>القرار (72) لسنة 2015</vt:lpstr>
      <vt:lpstr>الأحكام الانتقالية:</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Fahed Al-Subaih</cp:lastModifiedBy>
  <cp:revision>411</cp:revision>
  <cp:lastPrinted>2015-11-15T12:41:30Z</cp:lastPrinted>
  <dcterms:created xsi:type="dcterms:W3CDTF">2014-09-25T11:33:14Z</dcterms:created>
  <dcterms:modified xsi:type="dcterms:W3CDTF">2015-11-18T05:35:28Z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8efce650-413a-4f68-b5d5-2b07012593b8</vt:lpwstr>
  </property>
  <property fmtid="{D5CDD505-2E9C-101B-9397-08002B2CF9AE}" pid="3" name="CMAClassification">
    <vt:lpwstr>Internal</vt:lpwstr>
  </property>
</Properties>
</file>